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87" r:id="rId2"/>
    <p:sldId id="259" r:id="rId3"/>
    <p:sldId id="260" r:id="rId4"/>
    <p:sldId id="344" r:id="rId5"/>
    <p:sldId id="345" r:id="rId6"/>
    <p:sldId id="343" r:id="rId7"/>
    <p:sldId id="282" r:id="rId8"/>
    <p:sldId id="341" r:id="rId9"/>
    <p:sldId id="313" r:id="rId10"/>
    <p:sldId id="303" r:id="rId11"/>
    <p:sldId id="339" r:id="rId12"/>
    <p:sldId id="340" r:id="rId13"/>
    <p:sldId id="336" r:id="rId14"/>
    <p:sldId id="338" r:id="rId15"/>
    <p:sldId id="283" r:id="rId16"/>
    <p:sldId id="384" r:id="rId17"/>
    <p:sldId id="371" r:id="rId18"/>
    <p:sldId id="374" r:id="rId19"/>
    <p:sldId id="373" r:id="rId20"/>
    <p:sldId id="381" r:id="rId21"/>
    <p:sldId id="354" r:id="rId22"/>
    <p:sldId id="375" r:id="rId23"/>
    <p:sldId id="257" r:id="rId24"/>
    <p:sldId id="383" r:id="rId25"/>
    <p:sldId id="366" r:id="rId26"/>
    <p:sldId id="367" r:id="rId27"/>
    <p:sldId id="365" r:id="rId28"/>
    <p:sldId id="376" r:id="rId29"/>
    <p:sldId id="346" r:id="rId30"/>
    <p:sldId id="347" r:id="rId31"/>
    <p:sldId id="348" r:id="rId32"/>
    <p:sldId id="380" r:id="rId33"/>
    <p:sldId id="349" r:id="rId34"/>
    <p:sldId id="350" r:id="rId35"/>
    <p:sldId id="351" r:id="rId36"/>
    <p:sldId id="382" r:id="rId37"/>
    <p:sldId id="359" r:id="rId38"/>
    <p:sldId id="360" r:id="rId39"/>
    <p:sldId id="358" r:id="rId40"/>
    <p:sldId id="352" r:id="rId41"/>
    <p:sldId id="342" r:id="rId42"/>
    <p:sldId id="353" r:id="rId43"/>
    <p:sldId id="356" r:id="rId44"/>
    <p:sldId id="357" r:id="rId45"/>
    <p:sldId id="361" r:id="rId46"/>
    <p:sldId id="362" r:id="rId47"/>
    <p:sldId id="363" r:id="rId48"/>
    <p:sldId id="364" r:id="rId49"/>
    <p:sldId id="377" r:id="rId50"/>
    <p:sldId id="369" r:id="rId51"/>
    <p:sldId id="370" r:id="rId52"/>
    <p:sldId id="293"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D045"/>
    <a:srgbClr val="00ADA0"/>
    <a:srgbClr val="009ADC"/>
    <a:srgbClr val="138561"/>
    <a:srgbClr val="F400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71" d="100"/>
          <a:sy n="71" d="100"/>
        </p:scale>
        <p:origin x="709" y="4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1F58C-0DF4-451B-8473-2015022F00DE}" type="datetimeFigureOut">
              <a:rPr lang="zh-CN" altLang="en-US" smtClean="0"/>
              <a:t>2022-05-26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F8169-3710-4283-BC2A-912F79313671}" type="slidenum">
              <a:rPr lang="zh-CN" altLang="en-US" smtClean="0"/>
              <a:t>‹#›</a:t>
            </a:fld>
            <a:endParaRPr lang="zh-CN" altLang="en-US"/>
          </a:p>
        </p:txBody>
      </p:sp>
    </p:spTree>
    <p:extLst>
      <p:ext uri="{BB962C8B-B14F-4D97-AF65-F5344CB8AC3E}">
        <p14:creationId xmlns:p14="http://schemas.microsoft.com/office/powerpoint/2010/main" val="180884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1</a:t>
            </a:fld>
            <a:endParaRPr lang="zh-CN" altLang="en-US"/>
          </a:p>
        </p:txBody>
      </p:sp>
    </p:spTree>
    <p:extLst>
      <p:ext uri="{BB962C8B-B14F-4D97-AF65-F5344CB8AC3E}">
        <p14:creationId xmlns:p14="http://schemas.microsoft.com/office/powerpoint/2010/main" val="3942422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2</a:t>
            </a:fld>
            <a:endParaRPr lang="zh-CN" altLang="en-US"/>
          </a:p>
        </p:txBody>
      </p:sp>
    </p:spTree>
    <p:extLst>
      <p:ext uri="{BB962C8B-B14F-4D97-AF65-F5344CB8AC3E}">
        <p14:creationId xmlns:p14="http://schemas.microsoft.com/office/powerpoint/2010/main" val="11407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3</a:t>
            </a:fld>
            <a:endParaRPr lang="zh-CN" altLang="en-US"/>
          </a:p>
        </p:txBody>
      </p:sp>
    </p:spTree>
    <p:extLst>
      <p:ext uri="{BB962C8B-B14F-4D97-AF65-F5344CB8AC3E}">
        <p14:creationId xmlns:p14="http://schemas.microsoft.com/office/powerpoint/2010/main" val="489509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7</a:t>
            </a:fld>
            <a:endParaRPr lang="zh-CN" altLang="en-US"/>
          </a:p>
        </p:txBody>
      </p:sp>
    </p:spTree>
    <p:extLst>
      <p:ext uri="{BB962C8B-B14F-4D97-AF65-F5344CB8AC3E}">
        <p14:creationId xmlns:p14="http://schemas.microsoft.com/office/powerpoint/2010/main" val="425161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15</a:t>
            </a:fld>
            <a:endParaRPr lang="zh-CN" altLang="en-US"/>
          </a:p>
        </p:txBody>
      </p:sp>
    </p:spTree>
    <p:extLst>
      <p:ext uri="{BB962C8B-B14F-4D97-AF65-F5344CB8AC3E}">
        <p14:creationId xmlns:p14="http://schemas.microsoft.com/office/powerpoint/2010/main" val="719652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29</a:t>
            </a:fld>
            <a:endParaRPr lang="zh-CN" altLang="en-US"/>
          </a:p>
        </p:txBody>
      </p:sp>
    </p:spTree>
    <p:extLst>
      <p:ext uri="{BB962C8B-B14F-4D97-AF65-F5344CB8AC3E}">
        <p14:creationId xmlns:p14="http://schemas.microsoft.com/office/powerpoint/2010/main" val="373609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48</a:t>
            </a:fld>
            <a:endParaRPr lang="zh-CN" altLang="en-US"/>
          </a:p>
        </p:txBody>
      </p:sp>
    </p:spTree>
    <p:extLst>
      <p:ext uri="{BB962C8B-B14F-4D97-AF65-F5344CB8AC3E}">
        <p14:creationId xmlns:p14="http://schemas.microsoft.com/office/powerpoint/2010/main" val="358395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52</a:t>
            </a:fld>
            <a:endParaRPr lang="zh-CN" altLang="en-US"/>
          </a:p>
        </p:txBody>
      </p:sp>
    </p:spTree>
    <p:extLst>
      <p:ext uri="{BB962C8B-B14F-4D97-AF65-F5344CB8AC3E}">
        <p14:creationId xmlns:p14="http://schemas.microsoft.com/office/powerpoint/2010/main" val="342031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0" y="0"/>
            <a:ext cx="12192000" cy="6858000"/>
          </a:xfrm>
          <a:prstGeom prst="rect">
            <a:avLst/>
          </a:prstGeom>
          <a:solidFill>
            <a:srgbClr val="4B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Tree>
    <p:extLst>
      <p:ext uri="{BB962C8B-B14F-4D97-AF65-F5344CB8AC3E}">
        <p14:creationId xmlns:p14="http://schemas.microsoft.com/office/powerpoint/2010/main" val="294247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8331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377"/>
            <a:fld id="{2E8B162C-D432-4F19-B2D2-FFE1BAA8BE6C}" type="datetimeFigureOut">
              <a:rPr lang="zh-CN" altLang="en-US">
                <a:solidFill>
                  <a:prstClr val="black"/>
                </a:solidFill>
              </a:rPr>
              <a:pPr defTabSz="914377"/>
              <a:t>2022-05-26</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defTabSz="914377"/>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defTabSz="914377"/>
            <a:fld id="{894DC094-1010-4D44-9B73-7A2CC43AC372}" type="slidenum">
              <a:rPr lang="zh-CN" altLang="en-US">
                <a:solidFill>
                  <a:prstClr val="black"/>
                </a:solidFill>
              </a:rPr>
              <a:pPr defTabSz="914377"/>
              <a:t>‹#›</a:t>
            </a:fld>
            <a:endParaRPr lang="zh-CN" altLang="en-US">
              <a:solidFill>
                <a:prstClr val="black"/>
              </a:solidFill>
            </a:endParaRPr>
          </a:p>
        </p:txBody>
      </p:sp>
    </p:spTree>
    <p:extLst>
      <p:ext uri="{BB962C8B-B14F-4D97-AF65-F5344CB8AC3E}">
        <p14:creationId xmlns:p14="http://schemas.microsoft.com/office/powerpoint/2010/main" val="353094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377"/>
            <a:fld id="{2E8B162C-D432-4F19-B2D2-FFE1BAA8BE6C}" type="datetimeFigureOut">
              <a:rPr lang="zh-CN" altLang="en-US">
                <a:solidFill>
                  <a:prstClr val="black"/>
                </a:solidFill>
              </a:rPr>
              <a:pPr defTabSz="914377"/>
              <a:t>2022-05-26</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defTabSz="914377"/>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defTabSz="914377"/>
            <a:fld id="{894DC094-1010-4D44-9B73-7A2CC43AC372}" type="slidenum">
              <a:rPr lang="zh-CN" altLang="en-US">
                <a:solidFill>
                  <a:prstClr val="black"/>
                </a:solidFill>
              </a:rPr>
              <a:pPr defTabSz="914377"/>
              <a:t>‹#›</a:t>
            </a:fld>
            <a:endParaRPr lang="zh-CN" altLang="en-US">
              <a:solidFill>
                <a:prstClr val="black"/>
              </a:solidFill>
            </a:endParaRPr>
          </a:p>
        </p:txBody>
      </p:sp>
    </p:spTree>
    <p:extLst>
      <p:ext uri="{BB962C8B-B14F-4D97-AF65-F5344CB8AC3E}">
        <p14:creationId xmlns:p14="http://schemas.microsoft.com/office/powerpoint/2010/main" val="17974831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252935"/>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5.jpeg"/><Relationship Id="rId7"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7.jpe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74.jpeg"/><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4895"/>
            <a:ext cx="12192000" cy="3791712"/>
          </a:xfrm>
          <a:prstGeom prst="rect">
            <a:avLst/>
          </a:prstGeom>
        </p:spPr>
      </p:pic>
      <p:grpSp>
        <p:nvGrpSpPr>
          <p:cNvPr id="10" name="组合 9"/>
          <p:cNvGrpSpPr/>
          <p:nvPr/>
        </p:nvGrpSpPr>
        <p:grpSpPr>
          <a:xfrm>
            <a:off x="5033569" y="5484313"/>
            <a:ext cx="513130" cy="500164"/>
            <a:chOff x="4286373" y="2157716"/>
            <a:chExt cx="840438" cy="819203"/>
          </a:xfrm>
          <a:solidFill>
            <a:srgbClr val="96D045"/>
          </a:solidFill>
        </p:grpSpPr>
        <p:sp>
          <p:nvSpPr>
            <p:cNvPr id="11" name="Oval 443"/>
            <p:cNvSpPr>
              <a:spLocks noChangeArrowheads="1"/>
            </p:cNvSpPr>
            <p:nvPr/>
          </p:nvSpPr>
          <p:spPr bwMode="auto">
            <a:xfrm>
              <a:off x="4286373" y="2572347"/>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2" name="Oval 444"/>
            <p:cNvSpPr>
              <a:spLocks noChangeArrowheads="1"/>
            </p:cNvSpPr>
            <p:nvPr/>
          </p:nvSpPr>
          <p:spPr bwMode="auto">
            <a:xfrm>
              <a:off x="4937936" y="2751163"/>
              <a:ext cx="188875" cy="188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3" name="Oval 445"/>
            <p:cNvSpPr>
              <a:spLocks noChangeArrowheads="1"/>
            </p:cNvSpPr>
            <p:nvPr/>
          </p:nvSpPr>
          <p:spPr bwMode="auto">
            <a:xfrm>
              <a:off x="4783707" y="2157716"/>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4" name="Oval 446"/>
            <p:cNvSpPr>
              <a:spLocks noChangeArrowheads="1"/>
            </p:cNvSpPr>
            <p:nvPr/>
          </p:nvSpPr>
          <p:spPr bwMode="auto">
            <a:xfrm>
              <a:off x="4365723" y="2330944"/>
              <a:ext cx="82703" cy="81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5" name="Oval 447"/>
            <p:cNvSpPr>
              <a:spLocks noChangeArrowheads="1"/>
            </p:cNvSpPr>
            <p:nvPr/>
          </p:nvSpPr>
          <p:spPr bwMode="auto">
            <a:xfrm>
              <a:off x="4978170" y="2386824"/>
              <a:ext cx="82703"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6" name="Oval 448"/>
            <p:cNvSpPr>
              <a:spLocks noChangeArrowheads="1"/>
            </p:cNvSpPr>
            <p:nvPr/>
          </p:nvSpPr>
          <p:spPr bwMode="auto">
            <a:xfrm>
              <a:off x="4509894" y="2897569"/>
              <a:ext cx="79350"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7" name="Oval 449"/>
            <p:cNvSpPr>
              <a:spLocks noChangeArrowheads="1"/>
            </p:cNvSpPr>
            <p:nvPr/>
          </p:nvSpPr>
          <p:spPr bwMode="auto">
            <a:xfrm>
              <a:off x="4584773" y="2466174"/>
              <a:ext cx="292812" cy="2950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Freeform 450"/>
            <p:cNvSpPr>
              <a:spLocks/>
            </p:cNvSpPr>
            <p:nvPr/>
          </p:nvSpPr>
          <p:spPr bwMode="auto">
            <a:xfrm>
              <a:off x="4419368" y="2381236"/>
              <a:ext cx="279401" cy="225756"/>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9" name="Freeform 451"/>
            <p:cNvSpPr>
              <a:spLocks/>
            </p:cNvSpPr>
            <p:nvPr/>
          </p:nvSpPr>
          <p:spPr bwMode="auto">
            <a:xfrm>
              <a:off x="4743473" y="2213596"/>
              <a:ext cx="282754" cy="41463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Freeform 452"/>
            <p:cNvSpPr>
              <a:spLocks/>
            </p:cNvSpPr>
            <p:nvPr/>
          </p:nvSpPr>
          <p:spPr bwMode="auto">
            <a:xfrm>
              <a:off x="4386958" y="2639403"/>
              <a:ext cx="321870" cy="31293"/>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1" name="Freeform 453"/>
            <p:cNvSpPr>
              <a:spLocks/>
            </p:cNvSpPr>
            <p:nvPr/>
          </p:nvSpPr>
          <p:spPr bwMode="auto">
            <a:xfrm>
              <a:off x="4531128" y="2684107"/>
              <a:ext cx="183287" cy="269342"/>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2" name="Freeform 454"/>
            <p:cNvSpPr>
              <a:spLocks/>
            </p:cNvSpPr>
            <p:nvPr/>
          </p:nvSpPr>
          <p:spPr bwMode="auto">
            <a:xfrm>
              <a:off x="4704357" y="2612580"/>
              <a:ext cx="358751" cy="258166"/>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
        <p:nvSpPr>
          <p:cNvPr id="23" name="Freeform 472"/>
          <p:cNvSpPr>
            <a:spLocks noEditPoints="1"/>
          </p:cNvSpPr>
          <p:nvPr/>
        </p:nvSpPr>
        <p:spPr bwMode="auto">
          <a:xfrm>
            <a:off x="6207591" y="5805319"/>
            <a:ext cx="488886" cy="531366"/>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4" name="Freeform 41"/>
          <p:cNvSpPr>
            <a:spLocks noEditPoints="1"/>
          </p:cNvSpPr>
          <p:nvPr/>
        </p:nvSpPr>
        <p:spPr bwMode="auto">
          <a:xfrm>
            <a:off x="7078278" y="5195646"/>
            <a:ext cx="414722" cy="417696"/>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13856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2452338" y="1240944"/>
            <a:ext cx="7782104"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3600" dirty="0">
                <a:solidFill>
                  <a:srgbClr val="00ADA0"/>
                </a:solidFill>
                <a:latin typeface="Bell MT" panose="02020503060305020303" pitchFamily="18" charset="0"/>
              </a:rPr>
              <a:t>Team 11: Low-cost sensor for seamless road quality monitoring</a:t>
            </a:r>
          </a:p>
        </p:txBody>
      </p:sp>
      <p:sp>
        <p:nvSpPr>
          <p:cNvPr id="9" name="矩形 18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1164493" y="2528418"/>
            <a:ext cx="965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dirty="0">
                <a:solidFill>
                  <a:srgbClr val="00ADA0"/>
                </a:solidFill>
              </a:rPr>
              <a:t>Team: Yuhang Chen, </a:t>
            </a:r>
            <a:r>
              <a:rPr lang="en-US" altLang="zh-CN" dirty="0" err="1">
                <a:solidFill>
                  <a:srgbClr val="00ADA0"/>
                </a:solidFill>
              </a:rPr>
              <a:t>Zhengwei</a:t>
            </a:r>
            <a:r>
              <a:rPr lang="en-US" altLang="zh-CN" dirty="0">
                <a:solidFill>
                  <a:srgbClr val="00ADA0"/>
                </a:solidFill>
              </a:rPr>
              <a:t> Dai, Yichen Li, </a:t>
            </a:r>
            <a:r>
              <a:rPr lang="en-US" altLang="zh-CN" dirty="0" err="1">
                <a:solidFill>
                  <a:srgbClr val="00ADA0"/>
                </a:solidFill>
              </a:rPr>
              <a:t>Yihang</a:t>
            </a:r>
            <a:r>
              <a:rPr lang="en-US" altLang="zh-CN" dirty="0">
                <a:solidFill>
                  <a:srgbClr val="00ADA0"/>
                </a:solidFill>
              </a:rPr>
              <a:t> Yang</a:t>
            </a:r>
          </a:p>
        </p:txBody>
      </p:sp>
      <p:sp>
        <p:nvSpPr>
          <p:cNvPr id="412"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pSp>
        <p:nvGrpSpPr>
          <p:cNvPr id="3" name="组合 2"/>
          <p:cNvGrpSpPr/>
          <p:nvPr/>
        </p:nvGrpSpPr>
        <p:grpSpPr>
          <a:xfrm>
            <a:off x="4766350" y="4481115"/>
            <a:ext cx="523784" cy="505174"/>
            <a:chOff x="1860961" y="2224090"/>
            <a:chExt cx="750167" cy="723514"/>
          </a:xfrm>
          <a:solidFill>
            <a:srgbClr val="00ADA0"/>
          </a:solidFill>
        </p:grpSpPr>
        <p:sp>
          <p:nvSpPr>
            <p:cNvPr id="26" name="Freeform 252"/>
            <p:cNvSpPr>
              <a:spLocks/>
            </p:cNvSpPr>
            <p:nvPr/>
          </p:nvSpPr>
          <p:spPr bwMode="auto">
            <a:xfrm>
              <a:off x="1979008" y="2387833"/>
              <a:ext cx="514074" cy="559771"/>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27" name="Freeform 253"/>
            <p:cNvSpPr>
              <a:spLocks/>
            </p:cNvSpPr>
            <p:nvPr/>
          </p:nvSpPr>
          <p:spPr bwMode="auto">
            <a:xfrm>
              <a:off x="1860961" y="2224090"/>
              <a:ext cx="750167" cy="40745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spTree>
    <p:extLst>
      <p:ext uri="{BB962C8B-B14F-4D97-AF65-F5344CB8AC3E}">
        <p14:creationId xmlns:p14="http://schemas.microsoft.com/office/powerpoint/2010/main" val="2024924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82D8A00-628B-4D3D-B964-8887C4564E2F}"/>
              </a:ext>
            </a:extLst>
          </p:cNvPr>
          <p:cNvSpPr/>
          <p:nvPr/>
        </p:nvSpPr>
        <p:spPr>
          <a:xfrm>
            <a:off x="313765" y="534970"/>
            <a:ext cx="555332" cy="555330"/>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1</a:t>
            </a:r>
            <a:endParaRPr lang="zh-CN" altLang="en-US" sz="3600" b="1" dirty="0">
              <a:solidFill>
                <a:prstClr val="white"/>
              </a:solidFill>
              <a:latin typeface="Agency FB" panose="020B0503020202020204" pitchFamily="34" charset="0"/>
            </a:endParaRPr>
          </a:p>
        </p:txBody>
      </p:sp>
      <p:sp>
        <p:nvSpPr>
          <p:cNvPr id="1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A22CD2B-0059-8F8D-DAB7-0058E2C07298}"/>
              </a:ext>
            </a:extLst>
          </p:cNvPr>
          <p:cNvSpPr txBox="1">
            <a:spLocks/>
          </p:cNvSpPr>
          <p:nvPr/>
        </p:nvSpPr>
        <p:spPr>
          <a:xfrm>
            <a:off x="-617946" y="560731"/>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Control Module</a:t>
            </a:r>
            <a:endParaRPr kumimoji="1" lang="zh-CN" altLang="en-US" sz="3200" dirty="0">
              <a:solidFill>
                <a:prstClr val="black">
                  <a:lumMod val="75000"/>
                  <a:lumOff val="25000"/>
                </a:prstClr>
              </a:solidFill>
              <a:cs typeface="+mn-ea"/>
              <a:sym typeface="+mn-lt"/>
            </a:endParaRPr>
          </a:p>
        </p:txBody>
      </p:sp>
      <p:sp>
        <p:nvSpPr>
          <p:cNvPr id="14" name="文本框 13">
            <a:extLst>
              <a:ext uri="{FF2B5EF4-FFF2-40B4-BE49-F238E27FC236}">
                <a16:creationId xmlns:a16="http://schemas.microsoft.com/office/drawing/2014/main" id="{4BE68864-E3D7-08DC-C262-07472AB44BA9}"/>
              </a:ext>
            </a:extLst>
          </p:cNvPr>
          <p:cNvSpPr txBox="1"/>
          <p:nvPr/>
        </p:nvSpPr>
        <p:spPr>
          <a:xfrm>
            <a:off x="251012" y="1928798"/>
            <a:ext cx="5390925" cy="923330"/>
          </a:xfrm>
          <a:prstGeom prst="rect">
            <a:avLst/>
          </a:prstGeom>
          <a:noFill/>
        </p:spPr>
        <p:txBody>
          <a:bodyPr wrap="square">
            <a:spAutoFit/>
          </a:bodyPr>
          <a:lstStyle/>
          <a:p>
            <a:r>
              <a:rPr lang="en-US" altLang="zh-CN" dirty="0">
                <a:cs typeface="+mn-ea"/>
                <a:sym typeface="+mn-lt"/>
              </a:rPr>
              <a:t>MCU: Using STM32F103C8</a:t>
            </a:r>
            <a:r>
              <a:rPr lang="zh-CN" altLang="en-US" dirty="0">
                <a:cs typeface="+mn-ea"/>
                <a:sym typeface="+mn-lt"/>
              </a:rPr>
              <a:t> </a:t>
            </a:r>
            <a:r>
              <a:rPr lang="en-US" altLang="zh-CN" dirty="0">
                <a:cs typeface="+mn-ea"/>
                <a:sym typeface="+mn-lt"/>
              </a:rPr>
              <a:t>controller to receive the data from the accelerometer and GPS module and send the data to the computer.</a:t>
            </a:r>
            <a:endParaRPr lang="zh-CN" altLang="en-US" dirty="0">
              <a:cs typeface="+mn-ea"/>
              <a:sym typeface="+mn-lt"/>
            </a:endParaRPr>
          </a:p>
        </p:txBody>
      </p:sp>
      <p:pic>
        <p:nvPicPr>
          <p:cNvPr id="15" name="图片 14" descr="图片包含 游戏机, 电子, 电路&#10;&#10;描述已自动生成">
            <a:extLst>
              <a:ext uri="{FF2B5EF4-FFF2-40B4-BE49-F238E27FC236}">
                <a16:creationId xmlns:a16="http://schemas.microsoft.com/office/drawing/2014/main" id="{C950EFA5-70A5-AC4A-8072-33EE3BF64C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81" t="9045" r="8543" b="7789"/>
          <a:stretch/>
        </p:blipFill>
        <p:spPr>
          <a:xfrm>
            <a:off x="3996807" y="200102"/>
            <a:ext cx="1516879" cy="1481081"/>
          </a:xfrm>
          <a:prstGeom prst="rect">
            <a:avLst/>
          </a:prstGeom>
        </p:spPr>
      </p:pic>
      <p:grpSp>
        <p:nvGrpSpPr>
          <p:cNvPr id="16" name="组合 1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5C864CA-6AE3-79BD-0AB0-CBFB8751D409}"/>
              </a:ext>
            </a:extLst>
          </p:cNvPr>
          <p:cNvGrpSpPr/>
          <p:nvPr/>
        </p:nvGrpSpPr>
        <p:grpSpPr>
          <a:xfrm>
            <a:off x="251012" y="2967500"/>
            <a:ext cx="2655487" cy="389813"/>
            <a:chOff x="3062042" y="3505200"/>
            <a:chExt cx="1437907" cy="405517"/>
          </a:xfrm>
        </p:grpSpPr>
        <p:sp>
          <p:nvSpPr>
            <p:cNvPr id="17" name="圆角矩形 27">
              <a:extLst>
                <a:ext uri="{FF2B5EF4-FFF2-40B4-BE49-F238E27FC236}">
                  <a16:creationId xmlns:a16="http://schemas.microsoft.com/office/drawing/2014/main" id="{D0D12F0B-B005-A00E-C859-BA790B86FBD9}"/>
                </a:ext>
              </a:extLst>
            </p:cNvPr>
            <p:cNvSpPr/>
            <p:nvPr/>
          </p:nvSpPr>
          <p:spPr>
            <a:xfrm>
              <a:off x="3097213" y="3505200"/>
              <a:ext cx="1367567" cy="405517"/>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8" name="文本框 17">
              <a:extLst>
                <a:ext uri="{FF2B5EF4-FFF2-40B4-BE49-F238E27FC236}">
                  <a16:creationId xmlns:a16="http://schemas.microsoft.com/office/drawing/2014/main" id="{1682AFD6-7F6E-AF31-9F7A-59DD33EFF48D}"/>
                </a:ext>
              </a:extLst>
            </p:cNvPr>
            <p:cNvSpPr txBox="1"/>
            <p:nvPr/>
          </p:nvSpPr>
          <p:spPr>
            <a:xfrm flipH="1">
              <a:off x="3062042" y="3505200"/>
              <a:ext cx="1437907" cy="368049"/>
            </a:xfrm>
            <a:prstGeom prst="rect">
              <a:avLst/>
            </a:prstGeom>
            <a:noFill/>
          </p:spPr>
          <p:txBody>
            <a:bodyPr wrap="square" rtlCol="0">
              <a:spAutoFit/>
            </a:bodyPr>
            <a:lstStyle/>
            <a:p>
              <a:pPr algn="ctr" defTabSz="1219261">
                <a:lnSpc>
                  <a:spcPct val="120000"/>
                </a:lnSpc>
                <a:spcBef>
                  <a:spcPts val="400"/>
                </a:spcBef>
              </a:pPr>
              <a:r>
                <a:rPr lang="en-US" altLang="zh-CN" sz="1600" b="1" dirty="0">
                  <a:solidFill>
                    <a:schemeClr val="bg1"/>
                  </a:solidFill>
                  <a:effectLst/>
                  <a:cs typeface="+mn-ea"/>
                  <a:sym typeface="+mn-lt"/>
                </a:rPr>
                <a:t>Requirement &amp; Verification</a:t>
              </a:r>
              <a:endParaRPr lang="en-US" altLang="zh-CN" sz="1600" b="1" dirty="0">
                <a:solidFill>
                  <a:schemeClr val="bg1"/>
                </a:solidFill>
                <a:cs typeface="+mn-ea"/>
                <a:sym typeface="+mn-lt"/>
              </a:endParaRPr>
            </a:p>
          </p:txBody>
        </p:sp>
      </p:grpSp>
      <p:graphicFrame>
        <p:nvGraphicFramePr>
          <p:cNvPr id="19" name="表格 18">
            <a:extLst>
              <a:ext uri="{FF2B5EF4-FFF2-40B4-BE49-F238E27FC236}">
                <a16:creationId xmlns:a16="http://schemas.microsoft.com/office/drawing/2014/main" id="{A6807E8F-24D7-D6B9-EEE7-7647D011A03B}"/>
              </a:ext>
            </a:extLst>
          </p:cNvPr>
          <p:cNvGraphicFramePr>
            <a:graphicFrameLocks noGrp="1"/>
          </p:cNvGraphicFramePr>
          <p:nvPr>
            <p:extLst>
              <p:ext uri="{D42A27DB-BD31-4B8C-83A1-F6EECF244321}">
                <p14:modId xmlns:p14="http://schemas.microsoft.com/office/powerpoint/2010/main" val="4137952933"/>
              </p:ext>
            </p:extLst>
          </p:nvPr>
        </p:nvGraphicFramePr>
        <p:xfrm>
          <a:off x="251012" y="3573545"/>
          <a:ext cx="5719482" cy="2749485"/>
        </p:xfrm>
        <a:graphic>
          <a:graphicData uri="http://schemas.openxmlformats.org/drawingml/2006/table">
            <a:tbl>
              <a:tblPr firstRow="1" firstCol="1" bandRow="1">
                <a:tableStyleId>{5C22544A-7EE6-4342-B048-85BDC9FD1C3A}</a:tableStyleId>
              </a:tblPr>
              <a:tblGrid>
                <a:gridCol w="2859741">
                  <a:extLst>
                    <a:ext uri="{9D8B030D-6E8A-4147-A177-3AD203B41FA5}">
                      <a16:colId xmlns:a16="http://schemas.microsoft.com/office/drawing/2014/main" val="961742536"/>
                    </a:ext>
                  </a:extLst>
                </a:gridCol>
                <a:gridCol w="2859741">
                  <a:extLst>
                    <a:ext uri="{9D8B030D-6E8A-4147-A177-3AD203B41FA5}">
                      <a16:colId xmlns:a16="http://schemas.microsoft.com/office/drawing/2014/main" val="2627630613"/>
                    </a:ext>
                  </a:extLst>
                </a:gridCol>
              </a:tblGrid>
              <a:tr h="332106">
                <a:tc>
                  <a:txBody>
                    <a:bodyPr/>
                    <a:lstStyle/>
                    <a:p>
                      <a:pPr algn="just"/>
                      <a:r>
                        <a:rPr lang="en-US" sz="1600" kern="100" dirty="0">
                          <a:effectLst/>
                        </a:rPr>
                        <a:t>Requirement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Verification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1088953">
                <a:tc>
                  <a:txBody>
                    <a:bodyPr/>
                    <a:lstStyle/>
                    <a:p>
                      <a:pPr algn="just"/>
                      <a:r>
                        <a:rPr lang="en-US" sz="1600" kern="100" dirty="0">
                          <a:effectLst/>
                        </a:rPr>
                        <a:t>Capture data from the sensors and check if within certain thresholds</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If the data is not in rational range, the connected LED would turn into red to indicate a failed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3013623"/>
                  </a:ext>
                </a:extLst>
              </a:tr>
              <a:tr h="1328426">
                <a:tc>
                  <a:txBody>
                    <a:bodyPr/>
                    <a:lstStyle/>
                    <a:p>
                      <a:pPr algn="just"/>
                      <a:r>
                        <a:rPr lang="en-US" sz="1600" kern="100" dirty="0">
                          <a:effectLst/>
                        </a:rPr>
                        <a:t>Have enough pins to support all the sensors and module we need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Totally minimum pin number is 20 and the </a:t>
                      </a:r>
                      <a:r>
                        <a:rPr lang="en-US" altLang="zh-CN" sz="1600" kern="100" dirty="0">
                          <a:effectLst/>
                        </a:rPr>
                        <a:t>pin number we need is 12, which means that pins are enough.</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4988019"/>
                  </a:ext>
                </a:extLst>
              </a:tr>
            </a:tbl>
          </a:graphicData>
        </a:graphic>
      </p:graphicFrame>
      <p:cxnSp>
        <p:nvCxnSpPr>
          <p:cNvPr id="20" name="直接连接符 19">
            <a:extLst>
              <a:ext uri="{FF2B5EF4-FFF2-40B4-BE49-F238E27FC236}">
                <a16:creationId xmlns:a16="http://schemas.microsoft.com/office/drawing/2014/main" id="{8296463D-6F15-ABC5-E53B-09FD2836295F}"/>
              </a:ext>
            </a:extLst>
          </p:cNvPr>
          <p:cNvCxnSpPr>
            <a:cxnSpLocks/>
          </p:cNvCxnSpPr>
          <p:nvPr/>
        </p:nvCxnSpPr>
        <p:spPr>
          <a:xfrm>
            <a:off x="6096000" y="200102"/>
            <a:ext cx="0" cy="6523427"/>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4" name="椭圆 2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5CA7C7E-0D39-B528-C9AE-DF1044D696A4}"/>
              </a:ext>
            </a:extLst>
          </p:cNvPr>
          <p:cNvSpPr/>
          <p:nvPr/>
        </p:nvSpPr>
        <p:spPr>
          <a:xfrm>
            <a:off x="6400649" y="534970"/>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2</a:t>
            </a:r>
            <a:endParaRPr lang="zh-CN" altLang="en-US" sz="3600" b="1" dirty="0">
              <a:solidFill>
                <a:prstClr val="white"/>
              </a:solidFill>
              <a:latin typeface="Agency FB" panose="020B0503020202020204" pitchFamily="34" charset="0"/>
            </a:endParaRPr>
          </a:p>
        </p:txBody>
      </p:sp>
      <p:sp>
        <p:nvSpPr>
          <p:cNvPr id="27" name="文本框 26">
            <a:extLst>
              <a:ext uri="{FF2B5EF4-FFF2-40B4-BE49-F238E27FC236}">
                <a16:creationId xmlns:a16="http://schemas.microsoft.com/office/drawing/2014/main" id="{DC85B068-FA9C-6FF9-004D-F07ED6B3EEF7}"/>
              </a:ext>
            </a:extLst>
          </p:cNvPr>
          <p:cNvSpPr txBox="1"/>
          <p:nvPr/>
        </p:nvSpPr>
        <p:spPr>
          <a:xfrm>
            <a:off x="6235789" y="1863817"/>
            <a:ext cx="4920345" cy="923330"/>
          </a:xfrm>
          <a:prstGeom prst="rect">
            <a:avLst/>
          </a:prstGeom>
          <a:noFill/>
        </p:spPr>
        <p:txBody>
          <a:bodyPr wrap="square">
            <a:spAutoFit/>
          </a:bodyPr>
          <a:lstStyle/>
          <a:p>
            <a:r>
              <a:rPr lang="en-US" altLang="zh-CN" dirty="0">
                <a:cs typeface="+mn-ea"/>
                <a:sym typeface="+mn-lt"/>
              </a:rPr>
              <a:t>Power Supply: one 9V nickel-metal hydride battery as power supply and one voltage regulator to convert input to 3.3V or 5V.</a:t>
            </a:r>
            <a:endParaRPr lang="zh-CN" altLang="en-US" dirty="0">
              <a:cs typeface="+mn-ea"/>
              <a:sym typeface="+mn-lt"/>
            </a:endParaRPr>
          </a:p>
        </p:txBody>
      </p:sp>
      <p:grpSp>
        <p:nvGrpSpPr>
          <p:cNvPr id="31" name="组合 3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84CD1E9-B2FD-0735-1DA8-6914053E3850}"/>
              </a:ext>
            </a:extLst>
          </p:cNvPr>
          <p:cNvGrpSpPr/>
          <p:nvPr/>
        </p:nvGrpSpPr>
        <p:grpSpPr>
          <a:xfrm>
            <a:off x="6221507" y="2967501"/>
            <a:ext cx="2655487" cy="389813"/>
            <a:chOff x="3062042" y="3505200"/>
            <a:chExt cx="1437907" cy="405517"/>
          </a:xfrm>
        </p:grpSpPr>
        <p:sp>
          <p:nvSpPr>
            <p:cNvPr id="32" name="圆角矩形 27">
              <a:extLst>
                <a:ext uri="{FF2B5EF4-FFF2-40B4-BE49-F238E27FC236}">
                  <a16:creationId xmlns:a16="http://schemas.microsoft.com/office/drawing/2014/main" id="{7C527031-0BB8-CFC5-C960-A673FA3FAFD4}"/>
                </a:ext>
              </a:extLst>
            </p:cNvPr>
            <p:cNvSpPr/>
            <p:nvPr/>
          </p:nvSpPr>
          <p:spPr>
            <a:xfrm>
              <a:off x="3097213" y="3505200"/>
              <a:ext cx="1367567" cy="405517"/>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3" name="文本框 32">
              <a:extLst>
                <a:ext uri="{FF2B5EF4-FFF2-40B4-BE49-F238E27FC236}">
                  <a16:creationId xmlns:a16="http://schemas.microsoft.com/office/drawing/2014/main" id="{9637A252-4D17-B846-A0A0-97264933FE50}"/>
                </a:ext>
              </a:extLst>
            </p:cNvPr>
            <p:cNvSpPr txBox="1"/>
            <p:nvPr/>
          </p:nvSpPr>
          <p:spPr>
            <a:xfrm flipH="1">
              <a:off x="3062042" y="3505200"/>
              <a:ext cx="1437907" cy="368049"/>
            </a:xfrm>
            <a:prstGeom prst="rect">
              <a:avLst/>
            </a:prstGeom>
            <a:noFill/>
          </p:spPr>
          <p:txBody>
            <a:bodyPr wrap="square" rtlCol="0">
              <a:spAutoFit/>
            </a:bodyPr>
            <a:lstStyle/>
            <a:p>
              <a:pPr algn="ctr" defTabSz="1219261">
                <a:lnSpc>
                  <a:spcPct val="120000"/>
                </a:lnSpc>
                <a:spcBef>
                  <a:spcPts val="400"/>
                </a:spcBef>
              </a:pPr>
              <a:r>
                <a:rPr lang="en-US" altLang="zh-CN" sz="1600" b="1" dirty="0">
                  <a:solidFill>
                    <a:schemeClr val="bg1"/>
                  </a:solidFill>
                  <a:effectLst/>
                  <a:cs typeface="+mn-ea"/>
                  <a:sym typeface="+mn-lt"/>
                </a:rPr>
                <a:t>Requirement &amp; Verification</a:t>
              </a:r>
              <a:endParaRPr lang="en-US" altLang="zh-CN" sz="1600" b="1" dirty="0">
                <a:solidFill>
                  <a:schemeClr val="bg1"/>
                </a:solidFill>
                <a:cs typeface="+mn-ea"/>
                <a:sym typeface="+mn-lt"/>
              </a:endParaRPr>
            </a:p>
          </p:txBody>
        </p:sp>
      </p:grpSp>
      <p:sp>
        <p:nvSpPr>
          <p:cNvPr id="3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A662C9C-CA2D-DFBA-36DA-576D2D633382}"/>
              </a:ext>
            </a:extLst>
          </p:cNvPr>
          <p:cNvSpPr txBox="1">
            <a:spLocks/>
          </p:cNvSpPr>
          <p:nvPr/>
        </p:nvSpPr>
        <p:spPr>
          <a:xfrm>
            <a:off x="6686699" y="547850"/>
            <a:ext cx="3137646"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Power Supply</a:t>
            </a:r>
            <a:endParaRPr kumimoji="1" lang="zh-CN" altLang="en-US" sz="3200" dirty="0">
              <a:solidFill>
                <a:prstClr val="black">
                  <a:lumMod val="75000"/>
                  <a:lumOff val="25000"/>
                </a:prstClr>
              </a:solidFill>
              <a:cs typeface="+mn-ea"/>
              <a:sym typeface="+mn-lt"/>
            </a:endParaRPr>
          </a:p>
        </p:txBody>
      </p:sp>
      <p:pic>
        <p:nvPicPr>
          <p:cNvPr id="36" name="图片 35">
            <a:extLst>
              <a:ext uri="{FF2B5EF4-FFF2-40B4-BE49-F238E27FC236}">
                <a16:creationId xmlns:a16="http://schemas.microsoft.com/office/drawing/2014/main" id="{8C89425F-6C83-B7B3-E84E-7A58BF06154C}"/>
              </a:ext>
            </a:extLst>
          </p:cNvPr>
          <p:cNvPicPr>
            <a:picLocks noChangeAspect="1"/>
          </p:cNvPicPr>
          <p:nvPr/>
        </p:nvPicPr>
        <p:blipFill>
          <a:blip r:embed="rId3"/>
          <a:stretch>
            <a:fillRect/>
          </a:stretch>
        </p:blipFill>
        <p:spPr>
          <a:xfrm>
            <a:off x="9646503" y="177025"/>
            <a:ext cx="2039355" cy="990544"/>
          </a:xfrm>
          <a:prstGeom prst="rect">
            <a:avLst/>
          </a:prstGeom>
        </p:spPr>
      </p:pic>
      <p:pic>
        <p:nvPicPr>
          <p:cNvPr id="39" name="图片 38">
            <a:extLst>
              <a:ext uri="{FF2B5EF4-FFF2-40B4-BE49-F238E27FC236}">
                <a16:creationId xmlns:a16="http://schemas.microsoft.com/office/drawing/2014/main" id="{7F545CD5-7729-9A65-3277-7D9C0B1D52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6134" y="1339769"/>
            <a:ext cx="932432" cy="1512359"/>
          </a:xfrm>
          <a:prstGeom prst="rect">
            <a:avLst/>
          </a:prstGeom>
        </p:spPr>
      </p:pic>
      <p:graphicFrame>
        <p:nvGraphicFramePr>
          <p:cNvPr id="40" name="表格 39">
            <a:extLst>
              <a:ext uri="{FF2B5EF4-FFF2-40B4-BE49-F238E27FC236}">
                <a16:creationId xmlns:a16="http://schemas.microsoft.com/office/drawing/2014/main" id="{8F254781-0FA8-A73D-CC60-A7E5E9887F39}"/>
              </a:ext>
            </a:extLst>
          </p:cNvPr>
          <p:cNvGraphicFramePr>
            <a:graphicFrameLocks noGrp="1"/>
          </p:cNvGraphicFramePr>
          <p:nvPr>
            <p:extLst>
              <p:ext uri="{D42A27DB-BD31-4B8C-83A1-F6EECF244321}">
                <p14:modId xmlns:p14="http://schemas.microsoft.com/office/powerpoint/2010/main" val="4266770509"/>
              </p:ext>
            </p:extLst>
          </p:nvPr>
        </p:nvGraphicFramePr>
        <p:xfrm>
          <a:off x="6286460" y="3573545"/>
          <a:ext cx="5719482" cy="2879732"/>
        </p:xfrm>
        <a:graphic>
          <a:graphicData uri="http://schemas.openxmlformats.org/drawingml/2006/table">
            <a:tbl>
              <a:tblPr firstRow="1" firstCol="1" bandRow="1">
                <a:tableStyleId>{5C22544A-7EE6-4342-B048-85BDC9FD1C3A}</a:tableStyleId>
              </a:tblPr>
              <a:tblGrid>
                <a:gridCol w="2859741">
                  <a:extLst>
                    <a:ext uri="{9D8B030D-6E8A-4147-A177-3AD203B41FA5}">
                      <a16:colId xmlns:a16="http://schemas.microsoft.com/office/drawing/2014/main" val="961742536"/>
                    </a:ext>
                  </a:extLst>
                </a:gridCol>
                <a:gridCol w="2859741">
                  <a:extLst>
                    <a:ext uri="{9D8B030D-6E8A-4147-A177-3AD203B41FA5}">
                      <a16:colId xmlns:a16="http://schemas.microsoft.com/office/drawing/2014/main" val="2627630613"/>
                    </a:ext>
                  </a:extLst>
                </a:gridCol>
              </a:tblGrid>
              <a:tr h="332106">
                <a:tc>
                  <a:txBody>
                    <a:bodyPr/>
                    <a:lstStyle/>
                    <a:p>
                      <a:pPr algn="just"/>
                      <a:r>
                        <a:rPr lang="en-US" sz="1600" kern="100" dirty="0">
                          <a:effectLst/>
                        </a:rPr>
                        <a:t>Requirement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Verification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1088953">
                <a:tc>
                  <a:txBody>
                    <a:bodyPr/>
                    <a:lstStyle/>
                    <a:p>
                      <a:pPr algn="just"/>
                      <a:r>
                        <a:rPr lang="en-US" sz="1600" kern="100" dirty="0">
                          <a:effectLst/>
                        </a:rPr>
                        <a:t>The batteries should hold sufficient capability to support the whole system working.</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altLang="zh-CN" sz="1600" kern="1200" dirty="0">
                          <a:solidFill>
                            <a:schemeClr val="dk1"/>
                          </a:solidFill>
                          <a:effectLst/>
                          <a:latin typeface="+mn-lt"/>
                          <a:ea typeface="+mn-ea"/>
                          <a:cs typeface="+mn-ea"/>
                          <a:sym typeface="+mn-lt"/>
                        </a:rPr>
                        <a:t>The capability of the battery is 360 </a:t>
                      </a:r>
                      <a:r>
                        <a:rPr lang="en-US" altLang="zh-CN" sz="1600" kern="1200" dirty="0" err="1">
                          <a:solidFill>
                            <a:schemeClr val="dk1"/>
                          </a:solidFill>
                          <a:effectLst/>
                          <a:latin typeface="+mn-lt"/>
                          <a:ea typeface="+mn-ea"/>
                          <a:cs typeface="+mn-ea"/>
                          <a:sym typeface="+mn-lt"/>
                        </a:rPr>
                        <a:t>mAh</a:t>
                      </a:r>
                      <a:r>
                        <a:rPr lang="en-US" altLang="zh-CN" sz="1600" kern="1200" dirty="0">
                          <a:solidFill>
                            <a:schemeClr val="dk1"/>
                          </a:solidFill>
                          <a:effectLst/>
                          <a:latin typeface="+mn-lt"/>
                          <a:ea typeface="+mn-ea"/>
                          <a:cs typeface="+mn-ea"/>
                          <a:sym typeface="+mn-lt"/>
                        </a:rPr>
                        <a:t> which ensure the available working time of the power supply for a vehicle’s test period on a road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3013623"/>
                  </a:ext>
                </a:extLst>
              </a:tr>
              <a:tr h="1328426">
                <a:tc>
                  <a:txBody>
                    <a:bodyPr/>
                    <a:lstStyle/>
                    <a:p>
                      <a:pPr algn="just"/>
                      <a:r>
                        <a:rPr lang="en-US" sz="1600" kern="100" dirty="0">
                          <a:effectLst/>
                        </a:rPr>
                        <a:t>The power module could support all the voltage supply requirement of the sensor components</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altLang="zh-CN" sz="1600" kern="100" dirty="0">
                          <a:effectLst/>
                          <a:latin typeface="+mn-lt"/>
                          <a:ea typeface="+mn-ea"/>
                          <a:cs typeface="+mn-ea"/>
                          <a:sym typeface="+mn-lt"/>
                        </a:rPr>
                        <a:t>With the voltage regulator, the power module could provide voltage of 5V and 3.3 V, which is the voltage requirement of the modules in PCB.</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4988019"/>
                  </a:ext>
                </a:extLst>
              </a:tr>
            </a:tbl>
          </a:graphicData>
        </a:graphic>
      </p:graphicFrame>
    </p:spTree>
    <p:extLst>
      <p:ext uri="{BB962C8B-B14F-4D97-AF65-F5344CB8AC3E}">
        <p14:creationId xmlns:p14="http://schemas.microsoft.com/office/powerpoint/2010/main" val="1135364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E998111-81FC-47CF-B88F-803DB7A97D70}"/>
              </a:ext>
            </a:extLst>
          </p:cNvPr>
          <p:cNvSpPr/>
          <p:nvPr/>
        </p:nvSpPr>
        <p:spPr>
          <a:xfrm>
            <a:off x="352758" y="535821"/>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sp>
        <p:nvSpPr>
          <p:cNvPr id="10"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E65600F-CD34-F4FC-C451-6FC80F55317C}"/>
              </a:ext>
            </a:extLst>
          </p:cNvPr>
          <p:cNvSpPr txBox="1">
            <a:spLocks/>
          </p:cNvSpPr>
          <p:nvPr/>
        </p:nvSpPr>
        <p:spPr>
          <a:xfrm>
            <a:off x="243835" y="561582"/>
            <a:ext cx="4117938"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Accelerometer</a:t>
            </a:r>
            <a:endParaRPr kumimoji="1" lang="zh-CN" altLang="en-US" sz="3200" dirty="0">
              <a:solidFill>
                <a:prstClr val="black">
                  <a:lumMod val="75000"/>
                  <a:lumOff val="25000"/>
                </a:prstClr>
              </a:solidFill>
              <a:cs typeface="+mn-ea"/>
              <a:sym typeface="+mn-lt"/>
            </a:endParaRPr>
          </a:p>
        </p:txBody>
      </p:sp>
      <p:pic>
        <p:nvPicPr>
          <p:cNvPr id="11" name="图片 10">
            <a:extLst>
              <a:ext uri="{FF2B5EF4-FFF2-40B4-BE49-F238E27FC236}">
                <a16:creationId xmlns:a16="http://schemas.microsoft.com/office/drawing/2014/main" id="{C255D815-4A02-5E60-BD4A-E283C9C96C29}"/>
              </a:ext>
            </a:extLst>
          </p:cNvPr>
          <p:cNvPicPr>
            <a:picLocks noChangeAspect="1"/>
          </p:cNvPicPr>
          <p:nvPr/>
        </p:nvPicPr>
        <p:blipFill>
          <a:blip r:embed="rId2"/>
          <a:stretch>
            <a:fillRect/>
          </a:stretch>
        </p:blipFill>
        <p:spPr>
          <a:xfrm>
            <a:off x="3656127" y="0"/>
            <a:ext cx="2199734" cy="1775012"/>
          </a:xfrm>
          <a:prstGeom prst="rect">
            <a:avLst/>
          </a:prstGeom>
        </p:spPr>
      </p:pic>
      <p:cxnSp>
        <p:nvCxnSpPr>
          <p:cNvPr id="12" name="直接连接符 11">
            <a:extLst>
              <a:ext uri="{FF2B5EF4-FFF2-40B4-BE49-F238E27FC236}">
                <a16:creationId xmlns:a16="http://schemas.microsoft.com/office/drawing/2014/main" id="{57262B75-386F-8479-3F8C-FF7F20E76F18}"/>
              </a:ext>
            </a:extLst>
          </p:cNvPr>
          <p:cNvCxnSpPr>
            <a:cxnSpLocks/>
          </p:cNvCxnSpPr>
          <p:nvPr/>
        </p:nvCxnSpPr>
        <p:spPr>
          <a:xfrm>
            <a:off x="6096000" y="200102"/>
            <a:ext cx="0" cy="6523427"/>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8837FBB-DA3B-D079-2336-F549E7E1AAE7}"/>
              </a:ext>
            </a:extLst>
          </p:cNvPr>
          <p:cNvSpPr txBox="1"/>
          <p:nvPr/>
        </p:nvSpPr>
        <p:spPr>
          <a:xfrm>
            <a:off x="243074" y="1731154"/>
            <a:ext cx="5924644" cy="1200329"/>
          </a:xfrm>
          <a:prstGeom prst="rect">
            <a:avLst/>
          </a:prstGeom>
          <a:noFill/>
        </p:spPr>
        <p:txBody>
          <a:bodyPr wrap="square">
            <a:spAutoFit/>
          </a:bodyPr>
          <a:lstStyle/>
          <a:p>
            <a:r>
              <a:rPr lang="en-US" altLang="zh-CN" dirty="0">
                <a:cs typeface="+mn-ea"/>
                <a:sym typeface="+mn-lt"/>
              </a:rPr>
              <a:t>Accelerometer: Using MPU-6050</a:t>
            </a:r>
            <a:r>
              <a:rPr lang="zh-CN" altLang="en-US" dirty="0">
                <a:cs typeface="+mn-ea"/>
                <a:sym typeface="+mn-lt"/>
              </a:rPr>
              <a:t> module  </a:t>
            </a:r>
            <a:r>
              <a:rPr lang="en-US" altLang="zh-CN" dirty="0">
                <a:cs typeface="+mn-ea"/>
                <a:sym typeface="+mn-lt"/>
              </a:rPr>
              <a:t>to collect acceleration data in 3 directions to provide data for evaluating road quality. It connects and transmits data to MCU through IIC interface.</a:t>
            </a:r>
            <a:endParaRPr lang="zh-CN" altLang="en-US" dirty="0">
              <a:cs typeface="+mn-ea"/>
              <a:sym typeface="+mn-lt"/>
            </a:endParaRPr>
          </a:p>
        </p:txBody>
      </p:sp>
      <p:grpSp>
        <p:nvGrpSpPr>
          <p:cNvPr id="14" name="组合 1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8A5ED91-8267-013E-B6DE-15AF8974F0A6}"/>
              </a:ext>
            </a:extLst>
          </p:cNvPr>
          <p:cNvGrpSpPr/>
          <p:nvPr/>
        </p:nvGrpSpPr>
        <p:grpSpPr>
          <a:xfrm>
            <a:off x="251012" y="2967500"/>
            <a:ext cx="2655487" cy="389813"/>
            <a:chOff x="3062042" y="3505200"/>
            <a:chExt cx="1437907" cy="405517"/>
          </a:xfrm>
        </p:grpSpPr>
        <p:sp>
          <p:nvSpPr>
            <p:cNvPr id="15" name="圆角矩形 27">
              <a:extLst>
                <a:ext uri="{FF2B5EF4-FFF2-40B4-BE49-F238E27FC236}">
                  <a16:creationId xmlns:a16="http://schemas.microsoft.com/office/drawing/2014/main" id="{43C33E18-6B9B-EA39-99A6-90121636B0F5}"/>
                </a:ext>
              </a:extLst>
            </p:cNvPr>
            <p:cNvSpPr/>
            <p:nvPr/>
          </p:nvSpPr>
          <p:spPr>
            <a:xfrm>
              <a:off x="3097213" y="3505200"/>
              <a:ext cx="1367567" cy="405517"/>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6" name="文本框 15">
              <a:extLst>
                <a:ext uri="{FF2B5EF4-FFF2-40B4-BE49-F238E27FC236}">
                  <a16:creationId xmlns:a16="http://schemas.microsoft.com/office/drawing/2014/main" id="{15D7586A-2AB0-1BAA-8A63-A88F66193990}"/>
                </a:ext>
              </a:extLst>
            </p:cNvPr>
            <p:cNvSpPr txBox="1"/>
            <p:nvPr/>
          </p:nvSpPr>
          <p:spPr>
            <a:xfrm flipH="1">
              <a:off x="3062042" y="3505200"/>
              <a:ext cx="1437907" cy="368049"/>
            </a:xfrm>
            <a:prstGeom prst="rect">
              <a:avLst/>
            </a:prstGeom>
            <a:noFill/>
          </p:spPr>
          <p:txBody>
            <a:bodyPr wrap="square" rtlCol="0">
              <a:spAutoFit/>
            </a:bodyPr>
            <a:lstStyle/>
            <a:p>
              <a:pPr algn="ctr" defTabSz="1219261">
                <a:lnSpc>
                  <a:spcPct val="120000"/>
                </a:lnSpc>
                <a:spcBef>
                  <a:spcPts val="400"/>
                </a:spcBef>
              </a:pPr>
              <a:r>
                <a:rPr lang="en-US" altLang="zh-CN" sz="1600" b="1" dirty="0">
                  <a:solidFill>
                    <a:schemeClr val="bg1"/>
                  </a:solidFill>
                  <a:effectLst/>
                  <a:cs typeface="+mn-ea"/>
                  <a:sym typeface="+mn-lt"/>
                </a:rPr>
                <a:t>Requirement &amp; Verification</a:t>
              </a:r>
              <a:endParaRPr lang="en-US" altLang="zh-CN" sz="1600" b="1" dirty="0">
                <a:solidFill>
                  <a:schemeClr val="bg1"/>
                </a:solidFill>
                <a:cs typeface="+mn-ea"/>
                <a:sym typeface="+mn-lt"/>
              </a:endParaRPr>
            </a:p>
          </p:txBody>
        </p:sp>
      </p:grpSp>
      <p:graphicFrame>
        <p:nvGraphicFramePr>
          <p:cNvPr id="17" name="表格 16">
            <a:extLst>
              <a:ext uri="{FF2B5EF4-FFF2-40B4-BE49-F238E27FC236}">
                <a16:creationId xmlns:a16="http://schemas.microsoft.com/office/drawing/2014/main" id="{73AAEF10-DD55-A867-C9D2-655DEE941F73}"/>
              </a:ext>
            </a:extLst>
          </p:cNvPr>
          <p:cNvGraphicFramePr>
            <a:graphicFrameLocks noGrp="1"/>
          </p:cNvGraphicFramePr>
          <p:nvPr>
            <p:extLst>
              <p:ext uri="{D42A27DB-BD31-4B8C-83A1-F6EECF244321}">
                <p14:modId xmlns:p14="http://schemas.microsoft.com/office/powerpoint/2010/main" val="2664318664"/>
              </p:ext>
            </p:extLst>
          </p:nvPr>
        </p:nvGraphicFramePr>
        <p:xfrm>
          <a:off x="251012" y="3573545"/>
          <a:ext cx="5719482" cy="2749485"/>
        </p:xfrm>
        <a:graphic>
          <a:graphicData uri="http://schemas.openxmlformats.org/drawingml/2006/table">
            <a:tbl>
              <a:tblPr firstRow="1" firstCol="1" bandRow="1">
                <a:tableStyleId>{5C22544A-7EE6-4342-B048-85BDC9FD1C3A}</a:tableStyleId>
              </a:tblPr>
              <a:tblGrid>
                <a:gridCol w="2859741">
                  <a:extLst>
                    <a:ext uri="{9D8B030D-6E8A-4147-A177-3AD203B41FA5}">
                      <a16:colId xmlns:a16="http://schemas.microsoft.com/office/drawing/2014/main" val="961742536"/>
                    </a:ext>
                  </a:extLst>
                </a:gridCol>
                <a:gridCol w="2859741">
                  <a:extLst>
                    <a:ext uri="{9D8B030D-6E8A-4147-A177-3AD203B41FA5}">
                      <a16:colId xmlns:a16="http://schemas.microsoft.com/office/drawing/2014/main" val="2627630613"/>
                    </a:ext>
                  </a:extLst>
                </a:gridCol>
              </a:tblGrid>
              <a:tr h="332106">
                <a:tc>
                  <a:txBody>
                    <a:bodyPr/>
                    <a:lstStyle/>
                    <a:p>
                      <a:pPr algn="just"/>
                      <a:r>
                        <a:rPr lang="en-US" sz="1600" kern="100" dirty="0">
                          <a:effectLst/>
                        </a:rPr>
                        <a:t>Requirement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Verification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1088953">
                <a:tc>
                  <a:txBody>
                    <a:bodyPr/>
                    <a:lstStyle/>
                    <a:p>
                      <a:pPr algn="just"/>
                      <a:r>
                        <a:rPr lang="en-US" altLang="zh-CN" sz="1600" kern="100" dirty="0">
                          <a:effectLst/>
                          <a:latin typeface="Calibri" panose="020F0502020204030204" pitchFamily="34" charset="0"/>
                          <a:ea typeface="等线" panose="02010600030101010101" pitchFamily="2" charset="-122"/>
                          <a:cs typeface="Calibri" panose="020F0502020204030204" pitchFamily="34" charset="0"/>
                        </a:rPr>
                        <a:t>Control the temperature between 0 ℃ and 40 ℃ to ensure the performance of the sensor</a:t>
                      </a:r>
                      <a:endParaRPr lang="zh-CN" alt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altLang="zh-CN" sz="1600" kern="100" dirty="0">
                          <a:effectLst/>
                          <a:latin typeface="Calibri" panose="020F0502020204030204" pitchFamily="34" charset="0"/>
                          <a:ea typeface="等线" panose="02010600030101010101" pitchFamily="2" charset="-122"/>
                          <a:cs typeface="Calibri" panose="020F0502020204030204" pitchFamily="34" charset="0"/>
                        </a:rPr>
                        <a:t>Use the temperature sensor included in the MPU-6050 to monitor the temperature.</a:t>
                      </a:r>
                      <a:endParaRPr lang="zh-CN" alt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193013623"/>
                  </a:ext>
                </a:extLst>
              </a:tr>
              <a:tr h="1328426">
                <a:tc>
                  <a:txBody>
                    <a:bodyPr/>
                    <a:lstStyle/>
                    <a:p>
                      <a:pPr algn="just"/>
                      <a:r>
                        <a:rPr lang="en-US" altLang="zh-CN" sz="1600" kern="100" dirty="0">
                          <a:effectLst/>
                          <a:latin typeface="Calibri" panose="020F0502020204030204" pitchFamily="34" charset="0"/>
                          <a:ea typeface="等线" panose="02010600030101010101" pitchFamily="2" charset="-122"/>
                          <a:cs typeface="Calibri" panose="020F0502020204030204" pitchFamily="34" charset="0"/>
                        </a:rPr>
                        <a:t>The 3-axis acceleration of the accelerometer should be in the correct direction and magnitude.</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altLang="zh-CN" sz="1600" kern="100" dirty="0">
                          <a:effectLst/>
                          <a:latin typeface="Calibri" panose="020F0502020204030204" pitchFamily="34" charset="0"/>
                          <a:ea typeface="等线" panose="02010600030101010101" pitchFamily="2" charset="-122"/>
                          <a:cs typeface="Calibri" panose="020F0502020204030204" pitchFamily="34" charset="0"/>
                        </a:rPr>
                        <a:t>Connect the accelerometer separately to the computer and move it in different directions to verify the correctness</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784988019"/>
                  </a:ext>
                </a:extLst>
              </a:tr>
            </a:tbl>
          </a:graphicData>
        </a:graphic>
      </p:graphicFrame>
      <p:cxnSp>
        <p:nvCxnSpPr>
          <p:cNvPr id="18" name="直接连接符 17">
            <a:extLst>
              <a:ext uri="{FF2B5EF4-FFF2-40B4-BE49-F238E27FC236}">
                <a16:creationId xmlns:a16="http://schemas.microsoft.com/office/drawing/2014/main" id="{F5541717-813B-6A59-AFC8-1B239DA215A5}"/>
              </a:ext>
            </a:extLst>
          </p:cNvPr>
          <p:cNvCxnSpPr>
            <a:cxnSpLocks/>
          </p:cNvCxnSpPr>
          <p:nvPr/>
        </p:nvCxnSpPr>
        <p:spPr>
          <a:xfrm>
            <a:off x="6096000" y="200102"/>
            <a:ext cx="0" cy="6523427"/>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椭圆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474AEF1-0D07-64ED-68AC-1D18E6B7D105}"/>
              </a:ext>
            </a:extLst>
          </p:cNvPr>
          <p:cNvSpPr/>
          <p:nvPr/>
        </p:nvSpPr>
        <p:spPr>
          <a:xfrm>
            <a:off x="6400649" y="534970"/>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4</a:t>
            </a:r>
            <a:endParaRPr lang="zh-CN" altLang="en-US" sz="3600" b="1" dirty="0">
              <a:solidFill>
                <a:prstClr val="white"/>
              </a:solidFill>
              <a:latin typeface="Agency FB" panose="020B0503020202020204" pitchFamily="34" charset="0"/>
            </a:endParaRPr>
          </a:p>
        </p:txBody>
      </p:sp>
      <p:sp>
        <p:nvSpPr>
          <p:cNvPr id="20"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C7C355D3-1490-1EC7-1AB6-558A37F20CBE}"/>
              </a:ext>
            </a:extLst>
          </p:cNvPr>
          <p:cNvSpPr txBox="1">
            <a:spLocks/>
          </p:cNvSpPr>
          <p:nvPr/>
        </p:nvSpPr>
        <p:spPr>
          <a:xfrm>
            <a:off x="6875930" y="560731"/>
            <a:ext cx="2910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GPS Module</a:t>
            </a:r>
            <a:endParaRPr kumimoji="1" lang="zh-CN" altLang="en-US" sz="3200" dirty="0">
              <a:solidFill>
                <a:prstClr val="black">
                  <a:lumMod val="75000"/>
                  <a:lumOff val="25000"/>
                </a:prstClr>
              </a:solidFill>
              <a:cs typeface="+mn-ea"/>
              <a:sym typeface="+mn-lt"/>
            </a:endParaRPr>
          </a:p>
        </p:txBody>
      </p:sp>
      <p:pic>
        <p:nvPicPr>
          <p:cNvPr id="21" name="图片 20" descr="手机屏幕的截图&#10;&#10;中度可信度描述已自动生成">
            <a:extLst>
              <a:ext uri="{FF2B5EF4-FFF2-40B4-BE49-F238E27FC236}">
                <a16:creationId xmlns:a16="http://schemas.microsoft.com/office/drawing/2014/main" id="{71C5E7A3-75E2-3BB5-0E1C-7C3AC2FFA13E}"/>
              </a:ext>
            </a:extLst>
          </p:cNvPr>
          <p:cNvPicPr>
            <a:picLocks noChangeAspect="1"/>
          </p:cNvPicPr>
          <p:nvPr/>
        </p:nvPicPr>
        <p:blipFill>
          <a:blip r:embed="rId3"/>
          <a:stretch>
            <a:fillRect/>
          </a:stretch>
        </p:blipFill>
        <p:spPr>
          <a:xfrm>
            <a:off x="9786770" y="0"/>
            <a:ext cx="1831488" cy="1710825"/>
          </a:xfrm>
          <a:prstGeom prst="rect">
            <a:avLst/>
          </a:prstGeom>
        </p:spPr>
      </p:pic>
      <p:sp>
        <p:nvSpPr>
          <p:cNvPr id="22" name="文本框 21">
            <a:extLst>
              <a:ext uri="{FF2B5EF4-FFF2-40B4-BE49-F238E27FC236}">
                <a16:creationId xmlns:a16="http://schemas.microsoft.com/office/drawing/2014/main" id="{A5247483-B294-4B2F-4B49-850935D26E05}"/>
              </a:ext>
            </a:extLst>
          </p:cNvPr>
          <p:cNvSpPr txBox="1"/>
          <p:nvPr/>
        </p:nvSpPr>
        <p:spPr>
          <a:xfrm>
            <a:off x="6149792" y="1899474"/>
            <a:ext cx="6042208" cy="923330"/>
          </a:xfrm>
          <a:prstGeom prst="rect">
            <a:avLst/>
          </a:prstGeom>
          <a:noFill/>
        </p:spPr>
        <p:txBody>
          <a:bodyPr wrap="square">
            <a:spAutoFit/>
          </a:bodyPr>
          <a:lstStyle/>
          <a:p>
            <a:r>
              <a:rPr lang="zh-CN" altLang="en-US" dirty="0">
                <a:cs typeface="+mn-ea"/>
                <a:sym typeface="+mn-lt"/>
              </a:rPr>
              <a:t>GPS module</a:t>
            </a:r>
            <a:r>
              <a:rPr lang="en-US" altLang="zh-CN" dirty="0">
                <a:cs typeface="+mn-ea"/>
                <a:sym typeface="+mn-lt"/>
              </a:rPr>
              <a:t>: Using </a:t>
            </a:r>
            <a:r>
              <a:rPr lang="zh-CN" altLang="en-US" dirty="0">
                <a:cs typeface="+mn-ea"/>
                <a:sym typeface="+mn-lt"/>
              </a:rPr>
              <a:t>NEO-6M </a:t>
            </a:r>
            <a:r>
              <a:rPr lang="en-US" altLang="zh-CN" dirty="0">
                <a:cs typeface="+mn-ea"/>
                <a:sym typeface="+mn-lt"/>
              </a:rPr>
              <a:t>module, which apply the </a:t>
            </a:r>
            <a:r>
              <a:rPr lang="en-US" altLang="zh-CN" dirty="0" err="1">
                <a:cs typeface="+mn-ea"/>
                <a:sym typeface="+mn-lt"/>
              </a:rPr>
              <a:t>TinyGPS</a:t>
            </a:r>
            <a:r>
              <a:rPr lang="en-US" altLang="zh-CN" dirty="0">
                <a:cs typeface="+mn-ea"/>
                <a:sym typeface="+mn-lt"/>
              </a:rPr>
              <a:t> library to get data like latitude, longitude and time. It connects to MCU to transmit the data. </a:t>
            </a:r>
            <a:endParaRPr lang="zh-CN" altLang="en-US" dirty="0">
              <a:cs typeface="+mn-ea"/>
              <a:sym typeface="+mn-lt"/>
            </a:endParaRPr>
          </a:p>
        </p:txBody>
      </p:sp>
      <p:grpSp>
        <p:nvGrpSpPr>
          <p:cNvPr id="23" name="组合 2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AD9ECC7-76FF-EF75-A72C-2B43A4E7F204}"/>
              </a:ext>
            </a:extLst>
          </p:cNvPr>
          <p:cNvGrpSpPr/>
          <p:nvPr/>
        </p:nvGrpSpPr>
        <p:grpSpPr>
          <a:xfrm>
            <a:off x="6221507" y="2967501"/>
            <a:ext cx="2655487" cy="389813"/>
            <a:chOff x="3062042" y="3505200"/>
            <a:chExt cx="1437907" cy="405517"/>
          </a:xfrm>
        </p:grpSpPr>
        <p:sp>
          <p:nvSpPr>
            <p:cNvPr id="24" name="圆角矩形 27">
              <a:extLst>
                <a:ext uri="{FF2B5EF4-FFF2-40B4-BE49-F238E27FC236}">
                  <a16:creationId xmlns:a16="http://schemas.microsoft.com/office/drawing/2014/main" id="{4F369657-8533-ADCC-C612-1280760100C9}"/>
                </a:ext>
              </a:extLst>
            </p:cNvPr>
            <p:cNvSpPr/>
            <p:nvPr/>
          </p:nvSpPr>
          <p:spPr>
            <a:xfrm>
              <a:off x="3097213" y="3505200"/>
              <a:ext cx="1367567" cy="405517"/>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5" name="文本框 24">
              <a:extLst>
                <a:ext uri="{FF2B5EF4-FFF2-40B4-BE49-F238E27FC236}">
                  <a16:creationId xmlns:a16="http://schemas.microsoft.com/office/drawing/2014/main" id="{59029F5A-21EF-0F3A-A23A-0B7E95F754F2}"/>
                </a:ext>
              </a:extLst>
            </p:cNvPr>
            <p:cNvSpPr txBox="1"/>
            <p:nvPr/>
          </p:nvSpPr>
          <p:spPr>
            <a:xfrm flipH="1">
              <a:off x="3062042" y="3505200"/>
              <a:ext cx="1437907" cy="368049"/>
            </a:xfrm>
            <a:prstGeom prst="rect">
              <a:avLst/>
            </a:prstGeom>
            <a:noFill/>
          </p:spPr>
          <p:txBody>
            <a:bodyPr wrap="square" rtlCol="0">
              <a:spAutoFit/>
            </a:bodyPr>
            <a:lstStyle/>
            <a:p>
              <a:pPr algn="ctr" defTabSz="1219261">
                <a:lnSpc>
                  <a:spcPct val="120000"/>
                </a:lnSpc>
                <a:spcBef>
                  <a:spcPts val="400"/>
                </a:spcBef>
              </a:pPr>
              <a:r>
                <a:rPr lang="en-US" altLang="zh-CN" sz="1600" b="1" dirty="0">
                  <a:solidFill>
                    <a:schemeClr val="bg1"/>
                  </a:solidFill>
                  <a:effectLst/>
                  <a:cs typeface="+mn-ea"/>
                  <a:sym typeface="+mn-lt"/>
                </a:rPr>
                <a:t>Requirement &amp; Verification</a:t>
              </a:r>
              <a:endParaRPr lang="en-US" altLang="zh-CN" sz="1600" b="1" dirty="0">
                <a:solidFill>
                  <a:schemeClr val="bg1"/>
                </a:solidFill>
                <a:cs typeface="+mn-ea"/>
                <a:sym typeface="+mn-lt"/>
              </a:endParaRPr>
            </a:p>
          </p:txBody>
        </p:sp>
      </p:grpSp>
      <p:graphicFrame>
        <p:nvGraphicFramePr>
          <p:cNvPr id="26" name="表格 25">
            <a:extLst>
              <a:ext uri="{FF2B5EF4-FFF2-40B4-BE49-F238E27FC236}">
                <a16:creationId xmlns:a16="http://schemas.microsoft.com/office/drawing/2014/main" id="{F85FCF83-C334-B46B-F0AD-110865AF52D9}"/>
              </a:ext>
            </a:extLst>
          </p:cNvPr>
          <p:cNvGraphicFramePr>
            <a:graphicFrameLocks noGrp="1"/>
          </p:cNvGraphicFramePr>
          <p:nvPr>
            <p:extLst>
              <p:ext uri="{D42A27DB-BD31-4B8C-83A1-F6EECF244321}">
                <p14:modId xmlns:p14="http://schemas.microsoft.com/office/powerpoint/2010/main" val="324009511"/>
              </p:ext>
            </p:extLst>
          </p:nvPr>
        </p:nvGraphicFramePr>
        <p:xfrm>
          <a:off x="6286459" y="3573545"/>
          <a:ext cx="5654522" cy="1643375"/>
        </p:xfrm>
        <a:graphic>
          <a:graphicData uri="http://schemas.openxmlformats.org/drawingml/2006/table">
            <a:tbl>
              <a:tblPr firstRow="1" firstCol="1" bandRow="1">
                <a:tableStyleId>{5C22544A-7EE6-4342-B048-85BDC9FD1C3A}</a:tableStyleId>
              </a:tblPr>
              <a:tblGrid>
                <a:gridCol w="2827261">
                  <a:extLst>
                    <a:ext uri="{9D8B030D-6E8A-4147-A177-3AD203B41FA5}">
                      <a16:colId xmlns:a16="http://schemas.microsoft.com/office/drawing/2014/main" val="787049135"/>
                    </a:ext>
                  </a:extLst>
                </a:gridCol>
                <a:gridCol w="2827261">
                  <a:extLst>
                    <a:ext uri="{9D8B030D-6E8A-4147-A177-3AD203B41FA5}">
                      <a16:colId xmlns:a16="http://schemas.microsoft.com/office/drawing/2014/main" val="2442161243"/>
                    </a:ext>
                  </a:extLst>
                </a:gridCol>
              </a:tblGrid>
              <a:tr h="328675">
                <a:tc>
                  <a:txBody>
                    <a:bodyPr/>
                    <a:lstStyle/>
                    <a:p>
                      <a:pPr algn="just"/>
                      <a:r>
                        <a:rPr lang="en-US" sz="1600" kern="100" dirty="0">
                          <a:effectLst/>
                        </a:rPr>
                        <a:t>Requirement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Verification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2159659"/>
                  </a:ext>
                </a:extLst>
              </a:tr>
              <a:tr h="1314700">
                <a:tc>
                  <a:txBody>
                    <a:bodyPr/>
                    <a:lstStyle/>
                    <a:p>
                      <a:pPr algn="just"/>
                      <a:r>
                        <a:rPr lang="en-US" sz="1600" kern="100" dirty="0">
                          <a:effectLst/>
                        </a:rPr>
                        <a:t>Be capable to do location tracking, including </a:t>
                      </a:r>
                      <a:r>
                        <a:rPr lang="en-US" altLang="zh-CN" sz="1600" dirty="0">
                          <a:cs typeface="+mn-ea"/>
                          <a:sym typeface="+mn-lt"/>
                        </a:rPr>
                        <a:t>latitude and longitude </a:t>
                      </a:r>
                      <a:r>
                        <a:rPr lang="en-US" sz="1600" kern="100" dirty="0">
                          <a:effectLst/>
                        </a:rPr>
                        <a:t>on the vehicle in real time</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During the test, we need to be provided with location data in enough accuracy (at least 95%) to allow us to detect the vehicle’ real-time position on a road.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2463227"/>
                  </a:ext>
                </a:extLst>
              </a:tr>
            </a:tbl>
          </a:graphicData>
        </a:graphic>
      </p:graphicFrame>
    </p:spTree>
    <p:extLst>
      <p:ext uri="{BB962C8B-B14F-4D97-AF65-F5344CB8AC3E}">
        <p14:creationId xmlns:p14="http://schemas.microsoft.com/office/powerpoint/2010/main" val="103484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9A85065E-EA1D-4392-BCA0-160900A719FB}"/>
              </a:ext>
            </a:extLst>
          </p:cNvPr>
          <p:cNvCxnSpPr>
            <a:cxnSpLocks/>
          </p:cNvCxnSpPr>
          <p:nvPr/>
        </p:nvCxnSpPr>
        <p:spPr>
          <a:xfrm flipH="1">
            <a:off x="3433482" y="2362200"/>
            <a:ext cx="2662518" cy="110639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883790E-DBEE-46CB-AE52-CA36F3F688EC}"/>
              </a:ext>
            </a:extLst>
          </p:cNvPr>
          <p:cNvCxnSpPr>
            <a:cxnSpLocks/>
          </p:cNvCxnSpPr>
          <p:nvPr/>
        </p:nvCxnSpPr>
        <p:spPr>
          <a:xfrm>
            <a:off x="6096000" y="2362200"/>
            <a:ext cx="2779015" cy="10668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9B187D6-67D1-4FD2-ACC3-2BEEA5E77D66}"/>
              </a:ext>
            </a:extLst>
          </p:cNvPr>
          <p:cNvCxnSpPr>
            <a:cxnSpLocks/>
          </p:cNvCxnSpPr>
          <p:nvPr/>
        </p:nvCxnSpPr>
        <p:spPr>
          <a:xfrm>
            <a:off x="6096000" y="2362200"/>
            <a:ext cx="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D3A8B72-A18B-4F90-AEF1-9AA94F6BE45C}"/>
              </a:ext>
            </a:extLst>
          </p:cNvPr>
          <p:cNvGrpSpPr/>
          <p:nvPr/>
        </p:nvGrpSpPr>
        <p:grpSpPr>
          <a:xfrm>
            <a:off x="5443775" y="1524000"/>
            <a:ext cx="1295400" cy="1295400"/>
            <a:chOff x="5443775" y="1524000"/>
            <a:chExt cx="1295400" cy="1295400"/>
          </a:xfrm>
        </p:grpSpPr>
        <p:sp>
          <p:nvSpPr>
            <p:cNvPr id="23" name="椭圆 22">
              <a:extLst>
                <a:ext uri="{FF2B5EF4-FFF2-40B4-BE49-F238E27FC236}">
                  <a16:creationId xmlns:a16="http://schemas.microsoft.com/office/drawing/2014/main" id="{A4E1AF12-E5AD-4096-BEF8-EC3A1A8CA08C}"/>
                </a:ext>
              </a:extLst>
            </p:cNvPr>
            <p:cNvSpPr/>
            <p:nvPr/>
          </p:nvSpPr>
          <p:spPr>
            <a:xfrm>
              <a:off x="5443775" y="1524000"/>
              <a:ext cx="1295400" cy="1295400"/>
            </a:xfrm>
            <a:prstGeom prst="ellipse">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prstClr val="white"/>
                </a:solidFill>
              </a:endParaRPr>
            </a:p>
          </p:txBody>
        </p:sp>
        <p:sp>
          <p:nvSpPr>
            <p:cNvPr id="24" name="KSO_Shape">
              <a:extLst>
                <a:ext uri="{FF2B5EF4-FFF2-40B4-BE49-F238E27FC236}">
                  <a16:creationId xmlns:a16="http://schemas.microsoft.com/office/drawing/2014/main" id="{FC0D43F6-3D00-4771-BC76-FF58ACB165F6}"/>
                </a:ext>
              </a:extLst>
            </p:cNvPr>
            <p:cNvSpPr/>
            <p:nvPr/>
          </p:nvSpPr>
          <p:spPr>
            <a:xfrm>
              <a:off x="5760406" y="1749059"/>
              <a:ext cx="662138" cy="845282"/>
            </a:xfrm>
            <a:custGeom>
              <a:avLst/>
              <a:gdLst/>
              <a:ahLst/>
              <a:cxnLst/>
              <a:rect l="l" t="t" r="r" b="b"/>
              <a:pathLst>
                <a:path w="926557" h="1124410">
                  <a:moveTo>
                    <a:pt x="319502" y="42976"/>
                  </a:moveTo>
                  <a:cubicBezTo>
                    <a:pt x="167768" y="42976"/>
                    <a:pt x="44763" y="161072"/>
                    <a:pt x="44763" y="306750"/>
                  </a:cubicBezTo>
                  <a:cubicBezTo>
                    <a:pt x="44763" y="452429"/>
                    <a:pt x="167768" y="570525"/>
                    <a:pt x="319502" y="570525"/>
                  </a:cubicBezTo>
                  <a:cubicBezTo>
                    <a:pt x="471237" y="570525"/>
                    <a:pt x="594242" y="452429"/>
                    <a:pt x="594242" y="306750"/>
                  </a:cubicBezTo>
                  <a:cubicBezTo>
                    <a:pt x="594242" y="161072"/>
                    <a:pt x="471237" y="42976"/>
                    <a:pt x="319502" y="42976"/>
                  </a:cubicBezTo>
                  <a:close/>
                  <a:moveTo>
                    <a:pt x="319502" y="0"/>
                  </a:moveTo>
                  <a:cubicBezTo>
                    <a:pt x="495959" y="0"/>
                    <a:pt x="639005" y="137337"/>
                    <a:pt x="639005" y="306750"/>
                  </a:cubicBezTo>
                  <a:cubicBezTo>
                    <a:pt x="639005" y="405310"/>
                    <a:pt x="590590" y="493013"/>
                    <a:pt x="515156" y="548896"/>
                  </a:cubicBezTo>
                  <a:lnTo>
                    <a:pt x="582115" y="648710"/>
                  </a:lnTo>
                  <a:lnTo>
                    <a:pt x="602593" y="634624"/>
                  </a:lnTo>
                  <a:cubicBezTo>
                    <a:pt x="861748" y="850694"/>
                    <a:pt x="940987" y="1016410"/>
                    <a:pt x="924472" y="1076071"/>
                  </a:cubicBezTo>
                  <a:cubicBezTo>
                    <a:pt x="918911" y="1116496"/>
                    <a:pt x="880404" y="1127298"/>
                    <a:pt x="856539" y="1123792"/>
                  </a:cubicBezTo>
                  <a:cubicBezTo>
                    <a:pt x="699114" y="1087767"/>
                    <a:pt x="580304" y="803802"/>
                    <a:pt x="527916" y="685990"/>
                  </a:cubicBezTo>
                  <a:lnTo>
                    <a:pt x="547442" y="672559"/>
                  </a:lnTo>
                  <a:lnTo>
                    <a:pt x="479840" y="571786"/>
                  </a:lnTo>
                  <a:cubicBezTo>
                    <a:pt x="432836" y="598404"/>
                    <a:pt x="378006" y="613501"/>
                    <a:pt x="319502" y="613501"/>
                  </a:cubicBezTo>
                  <a:cubicBezTo>
                    <a:pt x="143046" y="613501"/>
                    <a:pt x="0" y="476164"/>
                    <a:pt x="0" y="306750"/>
                  </a:cubicBezTo>
                  <a:cubicBezTo>
                    <a:pt x="0" y="137337"/>
                    <a:pt x="143046" y="0"/>
                    <a:pt x="3195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en-US">
                <a:solidFill>
                  <a:srgbClr val="FFFFFF"/>
                </a:solidFill>
              </a:endParaRPr>
            </a:p>
          </p:txBody>
        </p:sp>
      </p:grpSp>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D1CA02A-F704-42B5-961C-E14E573DEE76}"/>
              </a:ext>
            </a:extLst>
          </p:cNvPr>
          <p:cNvSpPr txBox="1">
            <a:spLocks/>
          </p:cNvSpPr>
          <p:nvPr/>
        </p:nvSpPr>
        <p:spPr>
          <a:xfrm>
            <a:off x="3112055" y="681916"/>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Data Processing</a:t>
            </a:r>
            <a:endParaRPr kumimoji="1" lang="zh-CN" altLang="en-US" sz="3200" dirty="0">
              <a:solidFill>
                <a:prstClr val="black">
                  <a:lumMod val="75000"/>
                  <a:lumOff val="25000"/>
                </a:prstClr>
              </a:solidFill>
              <a:cs typeface="+mn-ea"/>
              <a:sym typeface="+mn-lt"/>
            </a:endParaRPr>
          </a:p>
        </p:txBody>
      </p:sp>
      <p:sp>
        <p:nvSpPr>
          <p:cNvPr id="28" name="矩形: 圆角 27">
            <a:extLst>
              <a:ext uri="{FF2B5EF4-FFF2-40B4-BE49-F238E27FC236}">
                <a16:creationId xmlns:a16="http://schemas.microsoft.com/office/drawing/2014/main" id="{64FD0E1E-CA42-134A-2D09-45218FB3E308}"/>
              </a:ext>
            </a:extLst>
          </p:cNvPr>
          <p:cNvSpPr/>
          <p:nvPr/>
        </p:nvSpPr>
        <p:spPr>
          <a:xfrm>
            <a:off x="2431303" y="3579087"/>
            <a:ext cx="1866900" cy="57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B064962B-076F-4B66-00E3-163C1C757F9F}"/>
              </a:ext>
            </a:extLst>
          </p:cNvPr>
          <p:cNvSpPr/>
          <p:nvPr/>
        </p:nvSpPr>
        <p:spPr>
          <a:xfrm>
            <a:off x="5162550" y="3579087"/>
            <a:ext cx="1866900" cy="57336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5" name="矩形: 圆角 34">
            <a:extLst>
              <a:ext uri="{FF2B5EF4-FFF2-40B4-BE49-F238E27FC236}">
                <a16:creationId xmlns:a16="http://schemas.microsoft.com/office/drawing/2014/main" id="{C695D8F2-6DF2-B007-A977-2C1F4D282FB1}"/>
              </a:ext>
            </a:extLst>
          </p:cNvPr>
          <p:cNvSpPr/>
          <p:nvPr/>
        </p:nvSpPr>
        <p:spPr>
          <a:xfrm>
            <a:off x="7941566" y="3579087"/>
            <a:ext cx="1866900" cy="57336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5A72048F-457B-2CC2-3212-B2C63A4D94B3}"/>
              </a:ext>
            </a:extLst>
          </p:cNvPr>
          <p:cNvSpPr txBox="1"/>
          <p:nvPr/>
        </p:nvSpPr>
        <p:spPr>
          <a:xfrm flipH="1">
            <a:off x="5162550" y="3641840"/>
            <a:ext cx="1914669"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Segmentation</a:t>
            </a:r>
            <a:endParaRPr lang="zh-CN" altLang="en-US" sz="2000" dirty="0">
              <a:solidFill>
                <a:prstClr val="white"/>
              </a:solidFill>
              <a:latin typeface="方正正纤黑简体"/>
            </a:endParaRPr>
          </a:p>
        </p:txBody>
      </p:sp>
      <p:sp>
        <p:nvSpPr>
          <p:cNvPr id="26" name="文本框 25">
            <a:extLst>
              <a:ext uri="{FF2B5EF4-FFF2-40B4-BE49-F238E27FC236}">
                <a16:creationId xmlns:a16="http://schemas.microsoft.com/office/drawing/2014/main" id="{580A14B1-B403-283A-3A8E-2D1167FFA42C}"/>
              </a:ext>
            </a:extLst>
          </p:cNvPr>
          <p:cNvSpPr txBox="1"/>
          <p:nvPr/>
        </p:nvSpPr>
        <p:spPr>
          <a:xfrm flipH="1">
            <a:off x="2469269" y="3644009"/>
            <a:ext cx="1785014" cy="707886"/>
          </a:xfrm>
          <a:prstGeom prst="rect">
            <a:avLst/>
          </a:prstGeom>
          <a:noFill/>
        </p:spPr>
        <p:txBody>
          <a:bodyPr wrap="square" rtlCol="0">
            <a:spAutoFit/>
          </a:bodyPr>
          <a:lstStyle/>
          <a:p>
            <a:pPr algn="ctr" defTabSz="914377"/>
            <a:r>
              <a:rPr lang="en-US" altLang="zh-CN" sz="2000" dirty="0">
                <a:solidFill>
                  <a:prstClr val="white"/>
                </a:solidFill>
                <a:latin typeface="方正正纤黑简体"/>
              </a:rPr>
              <a:t>Classification</a:t>
            </a:r>
            <a:endParaRPr lang="zh-CN" altLang="en-US" sz="2000" dirty="0">
              <a:solidFill>
                <a:prstClr val="white"/>
              </a:solidFill>
              <a:latin typeface="方正正纤黑简体"/>
            </a:endParaRPr>
          </a:p>
        </p:txBody>
      </p:sp>
      <p:sp>
        <p:nvSpPr>
          <p:cNvPr id="27" name="文本框 26">
            <a:extLst>
              <a:ext uri="{FF2B5EF4-FFF2-40B4-BE49-F238E27FC236}">
                <a16:creationId xmlns:a16="http://schemas.microsoft.com/office/drawing/2014/main" id="{648F1507-9C3F-E72A-21F5-BDAB869E4B3B}"/>
              </a:ext>
            </a:extLst>
          </p:cNvPr>
          <p:cNvSpPr txBox="1"/>
          <p:nvPr/>
        </p:nvSpPr>
        <p:spPr>
          <a:xfrm flipH="1">
            <a:off x="8156062" y="3665712"/>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Display</a:t>
            </a:r>
            <a:endParaRPr lang="zh-CN" altLang="en-US" sz="2000" dirty="0">
              <a:solidFill>
                <a:prstClr val="white"/>
              </a:solidFill>
              <a:latin typeface="方正正纤黑简体"/>
            </a:endParaRPr>
          </a:p>
        </p:txBody>
      </p:sp>
    </p:spTree>
    <p:extLst>
      <p:ext uri="{BB962C8B-B14F-4D97-AF65-F5344CB8AC3E}">
        <p14:creationId xmlns:p14="http://schemas.microsoft.com/office/powerpoint/2010/main" val="384248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8FD77BB-D208-4B2F-9080-D79D00860AC6}"/>
              </a:ext>
            </a:extLst>
          </p:cNvPr>
          <p:cNvSpPr txBox="1">
            <a:spLocks/>
          </p:cNvSpPr>
          <p:nvPr/>
        </p:nvSpPr>
        <p:spPr>
          <a:xfrm>
            <a:off x="626367" y="441176"/>
            <a:ext cx="3267006"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schemeClr val="tx1">
                    <a:lumMod val="95000"/>
                    <a:lumOff val="5000"/>
                  </a:schemeClr>
                </a:solidFill>
                <a:cs typeface="+mn-ea"/>
                <a:sym typeface="+mn-lt"/>
              </a:rPr>
              <a:t>Segmentation</a:t>
            </a:r>
            <a:endParaRPr kumimoji="1" lang="zh-CN" altLang="en-US" sz="3200" dirty="0">
              <a:solidFill>
                <a:schemeClr val="tx1">
                  <a:lumMod val="95000"/>
                  <a:lumOff val="5000"/>
                </a:schemeClr>
              </a:solidFill>
              <a:cs typeface="+mn-ea"/>
              <a:sym typeface="+mn-lt"/>
            </a:endParaRPr>
          </a:p>
        </p:txBody>
      </p:sp>
      <p:sp>
        <p:nvSpPr>
          <p:cNvPr id="5" name="Rectangle 2">
            <a:extLst>
              <a:ext uri="{FF2B5EF4-FFF2-40B4-BE49-F238E27FC236}">
                <a16:creationId xmlns:a16="http://schemas.microsoft.com/office/drawing/2014/main" id="{DE92325B-8431-47D9-875B-75B1681C269B}"/>
              </a:ext>
            </a:extLst>
          </p:cNvPr>
          <p:cNvSpPr>
            <a:spLocks noChangeArrowheads="1"/>
          </p:cNvSpPr>
          <p:nvPr/>
        </p:nvSpPr>
        <p:spPr bwMode="auto">
          <a:xfrm>
            <a:off x="5769342" y="1286811"/>
            <a:ext cx="64047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cs typeface="+mn-ea"/>
              <a:sym typeface="+mn-lt"/>
            </a:endParaRPr>
          </a:p>
        </p:txBody>
      </p:sp>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AC53CC7-6D03-47E4-8FDA-8DE4C31BB0B3}"/>
              </a:ext>
            </a:extLst>
          </p:cNvPr>
          <p:cNvSpPr/>
          <p:nvPr/>
        </p:nvSpPr>
        <p:spPr>
          <a:xfrm>
            <a:off x="304593" y="421248"/>
            <a:ext cx="555332" cy="555330"/>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1</a:t>
            </a:r>
            <a:endParaRPr lang="zh-CN" altLang="en-US" sz="3600" b="1" dirty="0">
              <a:solidFill>
                <a:prstClr val="white"/>
              </a:solidFill>
              <a:latin typeface="Agency FB" panose="020B0503020202020204" pitchFamily="34" charset="0"/>
            </a:endParaRPr>
          </a:p>
        </p:txBody>
      </p:sp>
      <p:grpSp>
        <p:nvGrpSpPr>
          <p:cNvPr id="13" name="组合 12">
            <a:extLst>
              <a:ext uri="{FF2B5EF4-FFF2-40B4-BE49-F238E27FC236}">
                <a16:creationId xmlns:a16="http://schemas.microsoft.com/office/drawing/2014/main" id="{9A6AE325-8674-464B-8298-0A032FDF9242}"/>
              </a:ext>
            </a:extLst>
          </p:cNvPr>
          <p:cNvGrpSpPr/>
          <p:nvPr/>
        </p:nvGrpSpPr>
        <p:grpSpPr>
          <a:xfrm>
            <a:off x="242898" y="1041024"/>
            <a:ext cx="5368220" cy="897567"/>
            <a:chOff x="7609317" y="1252652"/>
            <a:chExt cx="3640992" cy="897567"/>
          </a:xfrm>
        </p:grpSpPr>
        <p:sp>
          <p:nvSpPr>
            <p:cNvPr id="14" name="TextBox 23">
              <a:extLst>
                <a:ext uri="{FF2B5EF4-FFF2-40B4-BE49-F238E27FC236}">
                  <a16:creationId xmlns:a16="http://schemas.microsoft.com/office/drawing/2014/main" id="{7FD570C2-52D9-47A4-A63F-99E6E8AED1B5}"/>
                </a:ext>
              </a:extLst>
            </p:cNvPr>
            <p:cNvSpPr>
              <a:spLocks noChangeArrowheads="1"/>
            </p:cNvSpPr>
            <p:nvPr/>
          </p:nvSpPr>
          <p:spPr bwMode="auto">
            <a:xfrm>
              <a:off x="7609318" y="1252652"/>
              <a:ext cx="1797984"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400" b="1" dirty="0">
                  <a:effectLst/>
                  <a:latin typeface="+mj-lt"/>
                  <a:ea typeface="等线" panose="02010600030101010101" pitchFamily="2" charset="-122"/>
                </a:rPr>
                <a:t>Split Into Segments</a:t>
              </a:r>
              <a:endParaRPr lang="zh-CN" altLang="en-US" sz="2400" b="1" dirty="0">
                <a:solidFill>
                  <a:schemeClr val="tx1">
                    <a:lumMod val="75000"/>
                    <a:lumOff val="25000"/>
                  </a:schemeClr>
                </a:solidFill>
                <a:latin typeface="+mj-lt"/>
                <a:ea typeface="+mn-ea"/>
                <a:cs typeface="+mn-ea"/>
                <a:sym typeface="+mn-lt"/>
              </a:endParaRPr>
            </a:p>
          </p:txBody>
        </p:sp>
        <p:sp>
          <p:nvSpPr>
            <p:cNvPr id="15" name="直接连接符 24">
              <a:extLst>
                <a:ext uri="{FF2B5EF4-FFF2-40B4-BE49-F238E27FC236}">
                  <a16:creationId xmlns:a16="http://schemas.microsoft.com/office/drawing/2014/main" id="{FEFE1D19-54C9-4BDC-9EBD-4FDEFE9E757F}"/>
                </a:ext>
              </a:extLst>
            </p:cNvPr>
            <p:cNvSpPr>
              <a:spLocks noChangeShapeType="1"/>
            </p:cNvSpPr>
            <p:nvPr/>
          </p:nvSpPr>
          <p:spPr bwMode="auto">
            <a:xfrm flipV="1">
              <a:off x="7662419" y="1714316"/>
              <a:ext cx="2011875" cy="1"/>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16" name="Rectangle 37">
              <a:extLst>
                <a:ext uri="{FF2B5EF4-FFF2-40B4-BE49-F238E27FC236}">
                  <a16:creationId xmlns:a16="http://schemas.microsoft.com/office/drawing/2014/main" id="{68FFA484-BD66-4B52-83C6-CBD2CBFF456A}"/>
                </a:ext>
              </a:extLst>
            </p:cNvPr>
            <p:cNvSpPr/>
            <p:nvPr/>
          </p:nvSpPr>
          <p:spPr bwMode="auto">
            <a:xfrm>
              <a:off x="7609317" y="1789607"/>
              <a:ext cx="3640992" cy="360612"/>
            </a:xfrm>
            <a:prstGeom prst="rect">
              <a:avLst/>
            </a:prstGeom>
          </p:spPr>
          <p:txBody>
            <a:bodyPr wrap="square">
              <a:spAutoFit/>
            </a:bodyPr>
            <a:lstStyle/>
            <a:p>
              <a:pPr defTabSz="323850">
                <a:lnSpc>
                  <a:spcPct val="120000"/>
                </a:lnSpc>
                <a:spcBef>
                  <a:spcPts val="850"/>
                </a:spcBef>
                <a:defRPr/>
              </a:pPr>
              <a:r>
                <a:rPr lang="en-US" altLang="zh-CN" sz="1600" dirty="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We need to report the road segment to have problems</a:t>
              </a:r>
              <a:endParaRPr lang="es-ES" altLang="zh-CN" sz="3600" dirty="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Gill Sans" charset="0"/>
              </a:endParaRPr>
            </a:p>
          </p:txBody>
        </p:sp>
      </p:grpSp>
      <p:grpSp>
        <p:nvGrpSpPr>
          <p:cNvPr id="17" name="组合 16">
            <a:extLst>
              <a:ext uri="{FF2B5EF4-FFF2-40B4-BE49-F238E27FC236}">
                <a16:creationId xmlns:a16="http://schemas.microsoft.com/office/drawing/2014/main" id="{DA1FF1EF-2BD2-4E72-909B-10A64C2900A4}"/>
              </a:ext>
            </a:extLst>
          </p:cNvPr>
          <p:cNvGrpSpPr/>
          <p:nvPr/>
        </p:nvGrpSpPr>
        <p:grpSpPr>
          <a:xfrm>
            <a:off x="205131" y="2013881"/>
            <a:ext cx="5527427" cy="1129454"/>
            <a:chOff x="7593131" y="617781"/>
            <a:chExt cx="3671225" cy="1129454"/>
          </a:xfrm>
        </p:grpSpPr>
        <p:sp>
          <p:nvSpPr>
            <p:cNvPr id="18" name="TextBox 23">
              <a:extLst>
                <a:ext uri="{FF2B5EF4-FFF2-40B4-BE49-F238E27FC236}">
                  <a16:creationId xmlns:a16="http://schemas.microsoft.com/office/drawing/2014/main" id="{9CEA4D5D-2B85-42C0-8A76-15118C339611}"/>
                </a:ext>
              </a:extLst>
            </p:cNvPr>
            <p:cNvSpPr>
              <a:spLocks noChangeArrowheads="1"/>
            </p:cNvSpPr>
            <p:nvPr/>
          </p:nvSpPr>
          <p:spPr bwMode="auto">
            <a:xfrm>
              <a:off x="7616770" y="617781"/>
              <a:ext cx="1046247"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400" b="1" dirty="0">
                  <a:solidFill>
                    <a:schemeClr val="tx1">
                      <a:lumMod val="95000"/>
                      <a:lumOff val="5000"/>
                    </a:schemeClr>
                  </a:solidFill>
                  <a:latin typeface="+mj-lt"/>
                  <a:ea typeface="+mn-ea"/>
                  <a:cs typeface="+mn-ea"/>
                  <a:sym typeface="+mn-lt"/>
                </a:rPr>
                <a:t>Preprocess</a:t>
              </a:r>
              <a:endParaRPr lang="zh-CN" altLang="en-US" sz="2400" b="1" dirty="0">
                <a:solidFill>
                  <a:schemeClr val="tx1">
                    <a:lumMod val="95000"/>
                    <a:lumOff val="5000"/>
                  </a:schemeClr>
                </a:solidFill>
                <a:latin typeface="+mj-lt"/>
                <a:ea typeface="+mn-ea"/>
                <a:cs typeface="+mn-ea"/>
                <a:sym typeface="+mn-lt"/>
              </a:endParaRPr>
            </a:p>
          </p:txBody>
        </p:sp>
        <p:sp>
          <p:nvSpPr>
            <p:cNvPr id="19" name="直接连接符 24">
              <a:extLst>
                <a:ext uri="{FF2B5EF4-FFF2-40B4-BE49-F238E27FC236}">
                  <a16:creationId xmlns:a16="http://schemas.microsoft.com/office/drawing/2014/main" id="{A5E72DE7-B352-4FC0-AAD8-38B58F2D7BC1}"/>
                </a:ext>
              </a:extLst>
            </p:cNvPr>
            <p:cNvSpPr>
              <a:spLocks noChangeShapeType="1"/>
            </p:cNvSpPr>
            <p:nvPr/>
          </p:nvSpPr>
          <p:spPr bwMode="auto">
            <a:xfrm>
              <a:off x="7668770" y="1079446"/>
              <a:ext cx="2012547"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20" name="Rectangle 37">
              <a:extLst>
                <a:ext uri="{FF2B5EF4-FFF2-40B4-BE49-F238E27FC236}">
                  <a16:creationId xmlns:a16="http://schemas.microsoft.com/office/drawing/2014/main" id="{F99BCF14-3466-449B-A1F8-2187D5444533}"/>
                </a:ext>
              </a:extLst>
            </p:cNvPr>
            <p:cNvSpPr/>
            <p:nvPr/>
          </p:nvSpPr>
          <p:spPr bwMode="auto">
            <a:xfrm>
              <a:off x="7593131" y="1091158"/>
              <a:ext cx="3671225" cy="656077"/>
            </a:xfrm>
            <a:prstGeom prst="rect">
              <a:avLst/>
            </a:prstGeom>
          </p:spPr>
          <p:txBody>
            <a:bodyPr wrap="square">
              <a:spAutoFit/>
            </a:bodyPr>
            <a:lstStyle/>
            <a:p>
              <a:pPr defTabSz="323850">
                <a:lnSpc>
                  <a:spcPct val="120000"/>
                </a:lnSpc>
                <a:spcBef>
                  <a:spcPts val="850"/>
                </a:spcBef>
                <a:defRPr/>
              </a:pPr>
              <a:r>
                <a:rPr lang="en-US" altLang="zh-CN" sz="1600" dirty="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We need to exclude the segments, which is unlikely to be related to bad road quality with a low-cost method.</a:t>
              </a:r>
              <a:endParaRPr lang="es-ES" altLang="zh-CN" sz="1600" dirty="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Gill Sans" charset="0"/>
              </a:endParaRPr>
            </a:p>
          </p:txBody>
        </p:sp>
      </p:grpSp>
      <p:cxnSp>
        <p:nvCxnSpPr>
          <p:cNvPr id="21" name="直接连接符 20">
            <a:extLst>
              <a:ext uri="{FF2B5EF4-FFF2-40B4-BE49-F238E27FC236}">
                <a16:creationId xmlns:a16="http://schemas.microsoft.com/office/drawing/2014/main" id="{14691FA6-A7B9-4FE9-8D34-5CF452395D1D}"/>
              </a:ext>
            </a:extLst>
          </p:cNvPr>
          <p:cNvCxnSpPr>
            <a:cxnSpLocks/>
          </p:cNvCxnSpPr>
          <p:nvPr/>
        </p:nvCxnSpPr>
        <p:spPr>
          <a:xfrm flipH="1">
            <a:off x="6091116" y="197224"/>
            <a:ext cx="4884" cy="6373905"/>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338F487-69FD-4191-82CA-112EFB014CE5}"/>
              </a:ext>
            </a:extLst>
          </p:cNvPr>
          <p:cNvSpPr txBox="1"/>
          <p:nvPr/>
        </p:nvSpPr>
        <p:spPr>
          <a:xfrm>
            <a:off x="-788862" y="60132"/>
            <a:ext cx="6097464" cy="369332"/>
          </a:xfrm>
          <a:prstGeom prst="rect">
            <a:avLst/>
          </a:prstGeom>
          <a:noFill/>
        </p:spPr>
        <p:txBody>
          <a:bodyPr wrap="square">
            <a:spAutoFit/>
          </a:bodyPr>
          <a:lstStyle/>
          <a:p>
            <a:r>
              <a:rPr lang="en-US" altLang="zh-CN" sz="1800" dirty="0">
                <a:effectLst/>
                <a:latin typeface="Times New Roman" panose="02020603050405020304" pitchFamily="18" charset="0"/>
                <a:ea typeface="等线" panose="02010600030101010101" pitchFamily="2" charset="-122"/>
              </a:rPr>
              <a:t> </a:t>
            </a:r>
            <a:endParaRPr lang="zh-CN" altLang="en-US" dirty="0"/>
          </a:p>
        </p:txBody>
      </p:sp>
      <p:graphicFrame>
        <p:nvGraphicFramePr>
          <p:cNvPr id="28" name="表格 27">
            <a:extLst>
              <a:ext uri="{FF2B5EF4-FFF2-40B4-BE49-F238E27FC236}">
                <a16:creationId xmlns:a16="http://schemas.microsoft.com/office/drawing/2014/main" id="{00ADC9E9-CEF5-42A2-A727-0844BBC1367A}"/>
              </a:ext>
            </a:extLst>
          </p:cNvPr>
          <p:cNvGraphicFramePr>
            <a:graphicFrameLocks noGrp="1"/>
          </p:cNvGraphicFramePr>
          <p:nvPr>
            <p:extLst>
              <p:ext uri="{D42A27DB-BD31-4B8C-83A1-F6EECF244321}">
                <p14:modId xmlns:p14="http://schemas.microsoft.com/office/powerpoint/2010/main" val="1433881128"/>
              </p:ext>
            </p:extLst>
          </p:nvPr>
        </p:nvGraphicFramePr>
        <p:xfrm>
          <a:off x="242345" y="3713937"/>
          <a:ext cx="5669492" cy="2364134"/>
        </p:xfrm>
        <a:graphic>
          <a:graphicData uri="http://schemas.openxmlformats.org/drawingml/2006/table">
            <a:tbl>
              <a:tblPr firstRow="1" firstCol="1" bandRow="1">
                <a:tableStyleId>{5C22544A-7EE6-4342-B048-85BDC9FD1C3A}</a:tableStyleId>
              </a:tblPr>
              <a:tblGrid>
                <a:gridCol w="2834410">
                  <a:extLst>
                    <a:ext uri="{9D8B030D-6E8A-4147-A177-3AD203B41FA5}">
                      <a16:colId xmlns:a16="http://schemas.microsoft.com/office/drawing/2014/main" val="961742536"/>
                    </a:ext>
                  </a:extLst>
                </a:gridCol>
                <a:gridCol w="2835082">
                  <a:extLst>
                    <a:ext uri="{9D8B030D-6E8A-4147-A177-3AD203B41FA5}">
                      <a16:colId xmlns:a16="http://schemas.microsoft.com/office/drawing/2014/main" val="2627630613"/>
                    </a:ext>
                  </a:extLst>
                </a:gridCol>
              </a:tblGrid>
              <a:tr h="445546">
                <a:tc>
                  <a:txBody>
                    <a:bodyPr/>
                    <a:lstStyle/>
                    <a:p>
                      <a:pPr algn="just"/>
                      <a:r>
                        <a:rPr lang="en-US" sz="1600" kern="100" dirty="0">
                          <a:effectLst/>
                        </a:rPr>
                        <a:t>Requirement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Verification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1918588">
                <a:tc>
                  <a:txBody>
                    <a:bodyPr/>
                    <a:lstStyle/>
                    <a:p>
                      <a:pPr algn="l"/>
                      <a:r>
                        <a:rPr lang="en-US" sz="1600" kern="100" dirty="0">
                          <a:effectLst/>
                        </a:rPr>
                        <a:t>The preprocess system, which excludes the segments unlikely to be related to bad road quality and negative sample as much as possible.</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600" kern="100" dirty="0">
                          <a:effectLst/>
                        </a:rPr>
                        <a:t>The threshold should make the False negative to be 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071636"/>
                  </a:ext>
                </a:extLst>
              </a:tr>
            </a:tbl>
          </a:graphicData>
        </a:graphic>
      </p:graphicFrame>
      <p:grpSp>
        <p:nvGrpSpPr>
          <p:cNvPr id="32" name="组合 3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123C9E3-1BB5-D439-067E-FADB31C91DE3}"/>
              </a:ext>
            </a:extLst>
          </p:cNvPr>
          <p:cNvGrpSpPr/>
          <p:nvPr/>
        </p:nvGrpSpPr>
        <p:grpSpPr>
          <a:xfrm>
            <a:off x="205131" y="3189269"/>
            <a:ext cx="2655487" cy="389813"/>
            <a:chOff x="3062042" y="3505200"/>
            <a:chExt cx="1437907" cy="405517"/>
          </a:xfrm>
        </p:grpSpPr>
        <p:sp>
          <p:nvSpPr>
            <p:cNvPr id="33" name="圆角矩形 27">
              <a:extLst>
                <a:ext uri="{FF2B5EF4-FFF2-40B4-BE49-F238E27FC236}">
                  <a16:creationId xmlns:a16="http://schemas.microsoft.com/office/drawing/2014/main" id="{EF1D57F0-79DA-5D24-E082-2A480BF79EAF}"/>
                </a:ext>
              </a:extLst>
            </p:cNvPr>
            <p:cNvSpPr/>
            <p:nvPr/>
          </p:nvSpPr>
          <p:spPr>
            <a:xfrm>
              <a:off x="3097213" y="3505200"/>
              <a:ext cx="1367567" cy="405517"/>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4" name="文本框 33">
              <a:extLst>
                <a:ext uri="{FF2B5EF4-FFF2-40B4-BE49-F238E27FC236}">
                  <a16:creationId xmlns:a16="http://schemas.microsoft.com/office/drawing/2014/main" id="{04E1147E-EDFF-E890-A547-CF2D97317E42}"/>
                </a:ext>
              </a:extLst>
            </p:cNvPr>
            <p:cNvSpPr txBox="1"/>
            <p:nvPr/>
          </p:nvSpPr>
          <p:spPr>
            <a:xfrm flipH="1">
              <a:off x="3062042" y="3505200"/>
              <a:ext cx="1437907" cy="368049"/>
            </a:xfrm>
            <a:prstGeom prst="rect">
              <a:avLst/>
            </a:prstGeom>
            <a:noFill/>
          </p:spPr>
          <p:txBody>
            <a:bodyPr wrap="square" rtlCol="0">
              <a:spAutoFit/>
            </a:bodyPr>
            <a:lstStyle/>
            <a:p>
              <a:pPr algn="ctr" defTabSz="1219261">
                <a:lnSpc>
                  <a:spcPct val="120000"/>
                </a:lnSpc>
                <a:spcBef>
                  <a:spcPts val="400"/>
                </a:spcBef>
              </a:pPr>
              <a:r>
                <a:rPr lang="en-US" altLang="zh-CN" sz="1600" b="1" dirty="0">
                  <a:solidFill>
                    <a:schemeClr val="bg1"/>
                  </a:solidFill>
                  <a:effectLst/>
                  <a:cs typeface="+mn-ea"/>
                  <a:sym typeface="+mn-lt"/>
                </a:rPr>
                <a:t>Requirement &amp; Verification</a:t>
              </a:r>
              <a:endParaRPr lang="en-US" altLang="zh-CN" sz="1600" b="1" dirty="0">
                <a:solidFill>
                  <a:schemeClr val="bg1"/>
                </a:solidFill>
                <a:cs typeface="+mn-ea"/>
                <a:sym typeface="+mn-lt"/>
              </a:endParaRPr>
            </a:p>
          </p:txBody>
        </p:sp>
      </p:grpSp>
      <p:sp>
        <p:nvSpPr>
          <p:cNvPr id="35" name="椭圆 3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6CB4FA4-8A2F-4488-5018-A68DDFB10486}"/>
              </a:ext>
            </a:extLst>
          </p:cNvPr>
          <p:cNvSpPr/>
          <p:nvPr/>
        </p:nvSpPr>
        <p:spPr>
          <a:xfrm>
            <a:off x="6298332" y="421248"/>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2</a:t>
            </a:r>
            <a:endParaRPr lang="zh-CN" altLang="en-US" sz="3600" b="1" dirty="0">
              <a:solidFill>
                <a:prstClr val="white"/>
              </a:solidFill>
              <a:latin typeface="Agency FB" panose="020B0503020202020204" pitchFamily="34" charset="0"/>
            </a:endParaRPr>
          </a:p>
        </p:txBody>
      </p:sp>
      <p:sp>
        <p:nvSpPr>
          <p:cNvPr id="36"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2FB6247-830F-F7C7-9A28-442AA3B2408D}"/>
              </a:ext>
            </a:extLst>
          </p:cNvPr>
          <p:cNvSpPr txBox="1">
            <a:spLocks/>
          </p:cNvSpPr>
          <p:nvPr/>
        </p:nvSpPr>
        <p:spPr>
          <a:xfrm>
            <a:off x="6853664" y="441176"/>
            <a:ext cx="2608116"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schemeClr val="tx1">
                    <a:lumMod val="95000"/>
                    <a:lumOff val="5000"/>
                  </a:schemeClr>
                </a:solidFill>
                <a:cs typeface="+mn-ea"/>
                <a:sym typeface="+mn-lt"/>
              </a:rPr>
              <a:t>Classification</a:t>
            </a:r>
            <a:endParaRPr kumimoji="1" lang="zh-CN" altLang="en-US" sz="3200" dirty="0">
              <a:solidFill>
                <a:schemeClr val="tx1">
                  <a:lumMod val="95000"/>
                  <a:lumOff val="5000"/>
                </a:schemeClr>
              </a:solidFill>
              <a:cs typeface="+mn-ea"/>
              <a:sym typeface="+mn-lt"/>
            </a:endParaRPr>
          </a:p>
        </p:txBody>
      </p:sp>
      <p:sp>
        <p:nvSpPr>
          <p:cNvPr id="37" name="文本框 36">
            <a:extLst>
              <a:ext uri="{FF2B5EF4-FFF2-40B4-BE49-F238E27FC236}">
                <a16:creationId xmlns:a16="http://schemas.microsoft.com/office/drawing/2014/main" id="{A84EB34E-E954-6617-410A-FA6805AC0F84}"/>
              </a:ext>
            </a:extLst>
          </p:cNvPr>
          <p:cNvSpPr txBox="1"/>
          <p:nvPr/>
        </p:nvSpPr>
        <p:spPr>
          <a:xfrm>
            <a:off x="6298332" y="1271856"/>
            <a:ext cx="5290478" cy="646331"/>
          </a:xfrm>
          <a:prstGeom prst="rect">
            <a:avLst/>
          </a:prstGeom>
          <a:noFill/>
        </p:spPr>
        <p:txBody>
          <a:bodyPr wrap="square">
            <a:spAutoFit/>
          </a:bodyPr>
          <a:lstStyle/>
          <a:p>
            <a:r>
              <a:rPr lang="en-US" altLang="zh-CN" dirty="0">
                <a:ea typeface="Arial Unicode MS" panose="020B0604020202020204"/>
                <a:cs typeface="+mn-ea"/>
                <a:sym typeface="+mn-lt"/>
              </a:rPr>
              <a:t>A machine learning based classification module is applied to classify the road to be safe or not.</a:t>
            </a:r>
            <a:endParaRPr lang="zh-CN" altLang="en-US" dirty="0">
              <a:ea typeface="Arial Unicode MS" panose="020B0604020202020204"/>
              <a:cs typeface="+mn-ea"/>
              <a:sym typeface="+mn-lt"/>
            </a:endParaRPr>
          </a:p>
        </p:txBody>
      </p:sp>
      <p:pic>
        <p:nvPicPr>
          <p:cNvPr id="38" name="图片 37">
            <a:extLst>
              <a:ext uri="{FF2B5EF4-FFF2-40B4-BE49-F238E27FC236}">
                <a16:creationId xmlns:a16="http://schemas.microsoft.com/office/drawing/2014/main" id="{8614F4E4-E35E-6A17-5811-906185206625}"/>
              </a:ext>
            </a:extLst>
          </p:cNvPr>
          <p:cNvPicPr>
            <a:picLocks noChangeAspect="1"/>
          </p:cNvPicPr>
          <p:nvPr/>
        </p:nvPicPr>
        <p:blipFill>
          <a:blip r:embed="rId2"/>
          <a:stretch>
            <a:fillRect/>
          </a:stretch>
        </p:blipFill>
        <p:spPr>
          <a:xfrm>
            <a:off x="8862409" y="1845361"/>
            <a:ext cx="2245265" cy="1060060"/>
          </a:xfrm>
          <a:prstGeom prst="rect">
            <a:avLst/>
          </a:prstGeom>
        </p:spPr>
      </p:pic>
      <p:pic>
        <p:nvPicPr>
          <p:cNvPr id="39" name="图片 38">
            <a:extLst>
              <a:ext uri="{FF2B5EF4-FFF2-40B4-BE49-F238E27FC236}">
                <a16:creationId xmlns:a16="http://schemas.microsoft.com/office/drawing/2014/main" id="{47B51914-C832-B1D0-E627-FAF52AE8E96A}"/>
              </a:ext>
            </a:extLst>
          </p:cNvPr>
          <p:cNvPicPr>
            <a:picLocks noChangeAspect="1"/>
          </p:cNvPicPr>
          <p:nvPr/>
        </p:nvPicPr>
        <p:blipFill>
          <a:blip r:embed="rId3"/>
          <a:stretch>
            <a:fillRect/>
          </a:stretch>
        </p:blipFill>
        <p:spPr>
          <a:xfrm>
            <a:off x="6335048" y="1985737"/>
            <a:ext cx="2245265" cy="1056055"/>
          </a:xfrm>
          <a:prstGeom prst="rect">
            <a:avLst/>
          </a:prstGeom>
        </p:spPr>
      </p:pic>
      <p:sp>
        <p:nvSpPr>
          <p:cNvPr id="40" name="箭头: 左弧形 39">
            <a:extLst>
              <a:ext uri="{FF2B5EF4-FFF2-40B4-BE49-F238E27FC236}">
                <a16:creationId xmlns:a16="http://schemas.microsoft.com/office/drawing/2014/main" id="{C5B3E626-8071-7A8A-9E73-DBDC8B879E12}"/>
              </a:ext>
            </a:extLst>
          </p:cNvPr>
          <p:cNvSpPr/>
          <p:nvPr/>
        </p:nvSpPr>
        <p:spPr>
          <a:xfrm rot="15973796">
            <a:off x="8653909" y="2669886"/>
            <a:ext cx="238270" cy="703627"/>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43" name="组合 4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581CB75-F0BB-39FD-019D-04545F125AE7}"/>
              </a:ext>
            </a:extLst>
          </p:cNvPr>
          <p:cNvGrpSpPr/>
          <p:nvPr/>
        </p:nvGrpSpPr>
        <p:grpSpPr>
          <a:xfrm>
            <a:off x="6182507" y="3171260"/>
            <a:ext cx="2655487" cy="389813"/>
            <a:chOff x="3062042" y="3505200"/>
            <a:chExt cx="1437907" cy="405517"/>
          </a:xfrm>
        </p:grpSpPr>
        <p:sp>
          <p:nvSpPr>
            <p:cNvPr id="44" name="圆角矩形 27">
              <a:extLst>
                <a:ext uri="{FF2B5EF4-FFF2-40B4-BE49-F238E27FC236}">
                  <a16:creationId xmlns:a16="http://schemas.microsoft.com/office/drawing/2014/main" id="{C2F1FDE1-4203-DFA4-F926-EF8E506005D3}"/>
                </a:ext>
              </a:extLst>
            </p:cNvPr>
            <p:cNvSpPr/>
            <p:nvPr/>
          </p:nvSpPr>
          <p:spPr>
            <a:xfrm>
              <a:off x="3097213" y="3505200"/>
              <a:ext cx="1367567" cy="405517"/>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45" name="文本框 44">
              <a:extLst>
                <a:ext uri="{FF2B5EF4-FFF2-40B4-BE49-F238E27FC236}">
                  <a16:creationId xmlns:a16="http://schemas.microsoft.com/office/drawing/2014/main" id="{470EFF3E-0659-B606-7344-BF021D4F11E6}"/>
                </a:ext>
              </a:extLst>
            </p:cNvPr>
            <p:cNvSpPr txBox="1"/>
            <p:nvPr/>
          </p:nvSpPr>
          <p:spPr>
            <a:xfrm flipH="1">
              <a:off x="3062042" y="3505200"/>
              <a:ext cx="1437907" cy="368049"/>
            </a:xfrm>
            <a:prstGeom prst="rect">
              <a:avLst/>
            </a:prstGeom>
            <a:noFill/>
          </p:spPr>
          <p:txBody>
            <a:bodyPr wrap="square" rtlCol="0">
              <a:spAutoFit/>
            </a:bodyPr>
            <a:lstStyle/>
            <a:p>
              <a:pPr algn="ctr" defTabSz="1219261">
                <a:lnSpc>
                  <a:spcPct val="120000"/>
                </a:lnSpc>
                <a:spcBef>
                  <a:spcPts val="400"/>
                </a:spcBef>
              </a:pPr>
              <a:r>
                <a:rPr lang="en-US" altLang="zh-CN" sz="1600" b="1" dirty="0">
                  <a:solidFill>
                    <a:schemeClr val="bg1"/>
                  </a:solidFill>
                  <a:effectLst/>
                  <a:cs typeface="+mn-ea"/>
                  <a:sym typeface="+mn-lt"/>
                </a:rPr>
                <a:t>Requirement &amp; Verification</a:t>
              </a:r>
              <a:endParaRPr lang="en-US" altLang="zh-CN" sz="1600" b="1" dirty="0">
                <a:solidFill>
                  <a:schemeClr val="bg1"/>
                </a:solidFill>
                <a:cs typeface="+mn-ea"/>
                <a:sym typeface="+mn-lt"/>
              </a:endParaRPr>
            </a:p>
          </p:txBody>
        </p:sp>
      </p:grpSp>
      <p:graphicFrame>
        <p:nvGraphicFramePr>
          <p:cNvPr id="46" name="表格 45">
            <a:extLst>
              <a:ext uri="{FF2B5EF4-FFF2-40B4-BE49-F238E27FC236}">
                <a16:creationId xmlns:a16="http://schemas.microsoft.com/office/drawing/2014/main" id="{B10AAA46-4DEF-CA18-B185-4F461BF56B2C}"/>
              </a:ext>
            </a:extLst>
          </p:cNvPr>
          <p:cNvGraphicFramePr>
            <a:graphicFrameLocks noGrp="1"/>
          </p:cNvGraphicFramePr>
          <p:nvPr>
            <p:extLst>
              <p:ext uri="{D42A27DB-BD31-4B8C-83A1-F6EECF244321}">
                <p14:modId xmlns:p14="http://schemas.microsoft.com/office/powerpoint/2010/main" val="60794887"/>
              </p:ext>
            </p:extLst>
          </p:nvPr>
        </p:nvGraphicFramePr>
        <p:xfrm>
          <a:off x="6247460" y="3714665"/>
          <a:ext cx="5669492" cy="2704584"/>
        </p:xfrm>
        <a:graphic>
          <a:graphicData uri="http://schemas.openxmlformats.org/drawingml/2006/table">
            <a:tbl>
              <a:tblPr firstRow="1" firstCol="1" bandRow="1">
                <a:tableStyleId>{5C22544A-7EE6-4342-B048-85BDC9FD1C3A}</a:tableStyleId>
              </a:tblPr>
              <a:tblGrid>
                <a:gridCol w="2834410">
                  <a:extLst>
                    <a:ext uri="{9D8B030D-6E8A-4147-A177-3AD203B41FA5}">
                      <a16:colId xmlns:a16="http://schemas.microsoft.com/office/drawing/2014/main" val="961742536"/>
                    </a:ext>
                  </a:extLst>
                </a:gridCol>
                <a:gridCol w="2835082">
                  <a:extLst>
                    <a:ext uri="{9D8B030D-6E8A-4147-A177-3AD203B41FA5}">
                      <a16:colId xmlns:a16="http://schemas.microsoft.com/office/drawing/2014/main" val="2627630613"/>
                    </a:ext>
                  </a:extLst>
                </a:gridCol>
              </a:tblGrid>
              <a:tr h="315864">
                <a:tc>
                  <a:txBody>
                    <a:bodyPr/>
                    <a:lstStyle/>
                    <a:p>
                      <a:pPr algn="just"/>
                      <a:r>
                        <a:rPr lang="en-US" sz="1600" kern="100" dirty="0">
                          <a:effectLst/>
                        </a:rPr>
                        <a:t>Requirement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Verification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1125262">
                <a:tc>
                  <a:txBody>
                    <a:bodyPr/>
                    <a:lstStyle/>
                    <a:p>
                      <a:pPr algn="l"/>
                      <a:r>
                        <a:rPr lang="en-US" sz="1600" kern="100" dirty="0">
                          <a:effectLst/>
                        </a:rPr>
                        <a:t>The model should have high accuracy and run in limited time.</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600" kern="100" dirty="0">
                          <a:effectLst/>
                        </a:rPr>
                        <a:t>Tested accuracy rate should be above 90% </a:t>
                      </a:r>
                      <a:r>
                        <a:rPr lang="en-US" sz="1600" kern="100">
                          <a:effectLst/>
                        </a:rPr>
                        <a:t>and  process </a:t>
                      </a:r>
                      <a:r>
                        <a:rPr lang="en-US" sz="1600" kern="100" dirty="0">
                          <a:effectLst/>
                        </a:rPr>
                        <a:t>within 0.1 s for each segment.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071636"/>
                  </a:ext>
                </a:extLst>
              </a:tr>
              <a:tr h="1263458">
                <a:tc>
                  <a:txBody>
                    <a:bodyPr/>
                    <a:lstStyle/>
                    <a:p>
                      <a:pPr algn="l"/>
                      <a:r>
                        <a:rPr lang="en-US" altLang="zh-CN" sz="1600" kern="100" dirty="0">
                          <a:effectLst/>
                        </a:rPr>
                        <a:t>The training set, which has high quantity and variety should be collected.</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altLang="zh-CN" sz="1600" kern="1200" dirty="0">
                          <a:solidFill>
                            <a:schemeClr val="dk1"/>
                          </a:solidFill>
                          <a:effectLst/>
                          <a:latin typeface="+mn-lt"/>
                          <a:ea typeface="+mn-ea"/>
                          <a:cs typeface="+mn-cs"/>
                        </a:rPr>
                        <a:t>We will make sure the number of samples is sufficient and collect data from various type of road quality problems.</a:t>
                      </a:r>
                      <a:endParaRPr lang="zh-CN" altLang="zh-CN" sz="16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784988019"/>
                  </a:ext>
                </a:extLst>
              </a:tr>
            </a:tbl>
          </a:graphicData>
        </a:graphic>
      </p:graphicFrame>
    </p:spTree>
    <p:extLst>
      <p:ext uri="{BB962C8B-B14F-4D97-AF65-F5344CB8AC3E}">
        <p14:creationId xmlns:p14="http://schemas.microsoft.com/office/powerpoint/2010/main" val="4009408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F075C42-7D96-4096-8195-CAFA9ACBDB43}"/>
              </a:ext>
            </a:extLst>
          </p:cNvPr>
          <p:cNvSpPr txBox="1">
            <a:spLocks/>
          </p:cNvSpPr>
          <p:nvPr/>
        </p:nvSpPr>
        <p:spPr>
          <a:xfrm>
            <a:off x="-104887" y="596315"/>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Display Subsystem</a:t>
            </a:r>
            <a:endParaRPr kumimoji="1" lang="zh-CN" altLang="en-US" sz="3200" dirty="0">
              <a:solidFill>
                <a:prstClr val="black">
                  <a:lumMod val="75000"/>
                  <a:lumOff val="25000"/>
                </a:prstClr>
              </a:solidFill>
              <a:cs typeface="+mn-ea"/>
              <a:sym typeface="+mn-lt"/>
            </a:endParaRPr>
          </a:p>
        </p:txBody>
      </p:sp>
      <p:sp>
        <p:nvSpPr>
          <p:cNvPr id="15" name="椭圆 1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7AEB92A-99B5-4F3C-AE54-0E6E0C2E886F}"/>
              </a:ext>
            </a:extLst>
          </p:cNvPr>
          <p:cNvSpPr/>
          <p:nvPr/>
        </p:nvSpPr>
        <p:spPr>
          <a:xfrm>
            <a:off x="584275" y="565219"/>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sp>
        <p:nvSpPr>
          <p:cNvPr id="17" name="文本框 16">
            <a:extLst>
              <a:ext uri="{FF2B5EF4-FFF2-40B4-BE49-F238E27FC236}">
                <a16:creationId xmlns:a16="http://schemas.microsoft.com/office/drawing/2014/main" id="{75AEC95A-A72C-40ED-ADCA-D227270BDB80}"/>
              </a:ext>
            </a:extLst>
          </p:cNvPr>
          <p:cNvSpPr txBox="1"/>
          <p:nvPr/>
        </p:nvSpPr>
        <p:spPr>
          <a:xfrm>
            <a:off x="584275" y="1479585"/>
            <a:ext cx="5269678" cy="1477328"/>
          </a:xfrm>
          <a:prstGeom prst="rect">
            <a:avLst/>
          </a:prstGeom>
          <a:noFill/>
        </p:spPr>
        <p:txBody>
          <a:bodyPr wrap="square">
            <a:spAutoFit/>
          </a:bodyPr>
          <a:lstStyle/>
          <a:p>
            <a:r>
              <a:rPr lang="en-US" altLang="zh-CN" dirty="0">
                <a:cs typeface="+mn-ea"/>
                <a:sym typeface="+mn-lt"/>
              </a:rPr>
              <a:t>The longitude and latitude will be transformed into nodes on the map. The label from classification subsystem will be marked as the color of the nodes. In this situation, people can easily know which road segments is likely to have road quality problems.</a:t>
            </a:r>
            <a:endParaRPr lang="zh-CN" altLang="en-US" dirty="0">
              <a:cs typeface="+mn-ea"/>
              <a:sym typeface="+mn-lt"/>
            </a:endParaRPr>
          </a:p>
        </p:txBody>
      </p:sp>
      <p:cxnSp>
        <p:nvCxnSpPr>
          <p:cNvPr id="18" name="直接连接符 17">
            <a:extLst>
              <a:ext uri="{FF2B5EF4-FFF2-40B4-BE49-F238E27FC236}">
                <a16:creationId xmlns:a16="http://schemas.microsoft.com/office/drawing/2014/main" id="{2B37D2A3-C1C2-47B9-9C86-5EE1EB1F4E62}"/>
              </a:ext>
            </a:extLst>
          </p:cNvPr>
          <p:cNvCxnSpPr>
            <a:cxnSpLocks/>
          </p:cNvCxnSpPr>
          <p:nvPr/>
        </p:nvCxnSpPr>
        <p:spPr>
          <a:xfrm>
            <a:off x="724609" y="3213552"/>
            <a:ext cx="5129344"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6" name="组合 1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7B7B901-C666-B5DC-2502-A2FB0C05D9BD}"/>
              </a:ext>
            </a:extLst>
          </p:cNvPr>
          <p:cNvGrpSpPr/>
          <p:nvPr/>
        </p:nvGrpSpPr>
        <p:grpSpPr>
          <a:xfrm>
            <a:off x="6338049" y="647977"/>
            <a:ext cx="2655487" cy="389813"/>
            <a:chOff x="3062042" y="3505200"/>
            <a:chExt cx="1437907" cy="405517"/>
          </a:xfrm>
        </p:grpSpPr>
        <p:sp>
          <p:nvSpPr>
            <p:cNvPr id="19" name="圆角矩形 27">
              <a:extLst>
                <a:ext uri="{FF2B5EF4-FFF2-40B4-BE49-F238E27FC236}">
                  <a16:creationId xmlns:a16="http://schemas.microsoft.com/office/drawing/2014/main" id="{677B4478-F620-9CC9-44E2-FFC4B3D0F388}"/>
                </a:ext>
              </a:extLst>
            </p:cNvPr>
            <p:cNvSpPr/>
            <p:nvPr/>
          </p:nvSpPr>
          <p:spPr>
            <a:xfrm>
              <a:off x="3097213" y="3505200"/>
              <a:ext cx="1367567" cy="405517"/>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0" name="文本框 19">
              <a:extLst>
                <a:ext uri="{FF2B5EF4-FFF2-40B4-BE49-F238E27FC236}">
                  <a16:creationId xmlns:a16="http://schemas.microsoft.com/office/drawing/2014/main" id="{EC6EC47C-1F65-8A73-A543-2370E874556A}"/>
                </a:ext>
              </a:extLst>
            </p:cNvPr>
            <p:cNvSpPr txBox="1"/>
            <p:nvPr/>
          </p:nvSpPr>
          <p:spPr>
            <a:xfrm flipH="1">
              <a:off x="3062042" y="3505200"/>
              <a:ext cx="1437907" cy="368049"/>
            </a:xfrm>
            <a:prstGeom prst="rect">
              <a:avLst/>
            </a:prstGeom>
            <a:noFill/>
          </p:spPr>
          <p:txBody>
            <a:bodyPr wrap="square" rtlCol="0">
              <a:spAutoFit/>
            </a:bodyPr>
            <a:lstStyle/>
            <a:p>
              <a:pPr algn="ctr" defTabSz="1219261">
                <a:lnSpc>
                  <a:spcPct val="120000"/>
                </a:lnSpc>
                <a:spcBef>
                  <a:spcPts val="400"/>
                </a:spcBef>
              </a:pPr>
              <a:r>
                <a:rPr lang="en-US" altLang="zh-CN" sz="1600" b="1" dirty="0">
                  <a:solidFill>
                    <a:schemeClr val="bg1"/>
                  </a:solidFill>
                  <a:effectLst/>
                  <a:cs typeface="+mn-ea"/>
                  <a:sym typeface="+mn-lt"/>
                </a:rPr>
                <a:t>Requirement &amp; Verification</a:t>
              </a:r>
              <a:endParaRPr lang="en-US" altLang="zh-CN" sz="1600" b="1" dirty="0">
                <a:solidFill>
                  <a:schemeClr val="bg1"/>
                </a:solidFill>
                <a:cs typeface="+mn-ea"/>
                <a:sym typeface="+mn-lt"/>
              </a:endParaRPr>
            </a:p>
          </p:txBody>
        </p:sp>
      </p:grpSp>
      <p:graphicFrame>
        <p:nvGraphicFramePr>
          <p:cNvPr id="21" name="表格 20">
            <a:extLst>
              <a:ext uri="{FF2B5EF4-FFF2-40B4-BE49-F238E27FC236}">
                <a16:creationId xmlns:a16="http://schemas.microsoft.com/office/drawing/2014/main" id="{9874CAD9-DED3-1EB5-E1FD-47DCA6D4A252}"/>
              </a:ext>
            </a:extLst>
          </p:cNvPr>
          <p:cNvGraphicFramePr>
            <a:graphicFrameLocks noGrp="1"/>
          </p:cNvGraphicFramePr>
          <p:nvPr>
            <p:extLst>
              <p:ext uri="{D42A27DB-BD31-4B8C-83A1-F6EECF244321}">
                <p14:modId xmlns:p14="http://schemas.microsoft.com/office/powerpoint/2010/main" val="3955461057"/>
              </p:ext>
            </p:extLst>
          </p:nvPr>
        </p:nvGraphicFramePr>
        <p:xfrm>
          <a:off x="6357056" y="1217971"/>
          <a:ext cx="5417941" cy="1880544"/>
        </p:xfrm>
        <a:graphic>
          <a:graphicData uri="http://schemas.openxmlformats.org/drawingml/2006/table">
            <a:tbl>
              <a:tblPr firstRow="1" firstCol="1" bandRow="1">
                <a:tableStyleId>{5C22544A-7EE6-4342-B048-85BDC9FD1C3A}</a:tableStyleId>
              </a:tblPr>
              <a:tblGrid>
                <a:gridCol w="2708649">
                  <a:extLst>
                    <a:ext uri="{9D8B030D-6E8A-4147-A177-3AD203B41FA5}">
                      <a16:colId xmlns:a16="http://schemas.microsoft.com/office/drawing/2014/main" val="961742536"/>
                    </a:ext>
                  </a:extLst>
                </a:gridCol>
                <a:gridCol w="2709292">
                  <a:extLst>
                    <a:ext uri="{9D8B030D-6E8A-4147-A177-3AD203B41FA5}">
                      <a16:colId xmlns:a16="http://schemas.microsoft.com/office/drawing/2014/main" val="2627630613"/>
                    </a:ext>
                  </a:extLst>
                </a:gridCol>
              </a:tblGrid>
              <a:tr h="367569">
                <a:tc>
                  <a:txBody>
                    <a:bodyPr/>
                    <a:lstStyle/>
                    <a:p>
                      <a:pPr algn="just"/>
                      <a:r>
                        <a:rPr lang="en-US" sz="1600" kern="100" dirty="0">
                          <a:effectLst/>
                        </a:rPr>
                        <a:t>Requirement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Verification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1512975">
                <a:tc>
                  <a:txBody>
                    <a:bodyPr/>
                    <a:lstStyle/>
                    <a:p>
                      <a:pPr algn="l"/>
                      <a:r>
                        <a:rPr lang="en-US" sz="1600" kern="100" dirty="0">
                          <a:effectLst/>
                        </a:rPr>
                        <a:t>The mapping from longitude and latitude to nodes need to be accurate.</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600" kern="100" dirty="0">
                          <a:effectLst/>
                        </a:rPr>
                        <a:t>We will get the map of our campus and compare the data from GPS sensor and GPS app on phone to see whether the nodes are correct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071636"/>
                  </a:ext>
                </a:extLst>
              </a:tr>
            </a:tbl>
          </a:graphicData>
        </a:graphic>
      </p:graphicFrame>
      <p:pic>
        <p:nvPicPr>
          <p:cNvPr id="7" name="图片 6">
            <a:extLst>
              <a:ext uri="{FF2B5EF4-FFF2-40B4-BE49-F238E27FC236}">
                <a16:creationId xmlns:a16="http://schemas.microsoft.com/office/drawing/2014/main" id="{3673BC67-F8BC-DF38-65E5-A46774B4C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275" y="3383277"/>
            <a:ext cx="6981937" cy="3308215"/>
          </a:xfrm>
          <a:prstGeom prst="rect">
            <a:avLst/>
          </a:prstGeom>
        </p:spPr>
      </p:pic>
    </p:spTree>
    <p:extLst>
      <p:ext uri="{BB962C8B-B14F-4D97-AF65-F5344CB8AC3E}">
        <p14:creationId xmlns:p14="http://schemas.microsoft.com/office/powerpoint/2010/main" val="395839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F40065"/>
                </a:solidFill>
                <a:latin typeface="Agency FB" panose="020B0503020202020204" pitchFamily="34" charset="0"/>
                <a:ea typeface="微软雅黑" panose="020B0503020204020204" pitchFamily="34" charset="-122"/>
                <a:cs typeface="+mn-ea"/>
                <a:sym typeface="+mn-lt"/>
              </a:rPr>
              <a:t>Part 03</a:t>
            </a:r>
            <a:endParaRPr lang="zh-CN" altLang="en-US" sz="4800" kern="0" dirty="0">
              <a:solidFill>
                <a:srgbClr val="F40065"/>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F40065"/>
                </a:solidFill>
                <a:latin typeface="方正正纤黑简体"/>
                <a:ea typeface="方正正纤黑简体"/>
                <a:cs typeface="Ebrima" panose="02000000000000000000" pitchFamily="2" charset="0"/>
              </a:rPr>
              <a:t>Implementation</a:t>
            </a:r>
          </a:p>
          <a:p>
            <a:pPr algn="ctr" defTabSz="914377"/>
            <a:r>
              <a:rPr lang="en-US" altLang="zh-CN" sz="2400" b="1" dirty="0">
                <a:solidFill>
                  <a:srgbClr val="F40065"/>
                </a:solidFill>
                <a:latin typeface="方正正纤黑简体"/>
                <a:ea typeface="方正正纤黑简体"/>
                <a:cs typeface="Ebrima" panose="02000000000000000000" pitchFamily="2" charset="0"/>
              </a:rPr>
              <a:t>In Detail</a:t>
            </a: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29" name="Group 45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405481" y="1222313"/>
            <a:ext cx="1381038" cy="1381033"/>
            <a:chOff x="4490" y="944"/>
            <a:chExt cx="926" cy="926"/>
          </a:xfrm>
        </p:grpSpPr>
        <p:sp>
          <p:nvSpPr>
            <p:cNvPr id="30" name="Oval 458"/>
            <p:cNvSpPr>
              <a:spLocks noChangeArrowheads="1"/>
            </p:cNvSpPr>
            <p:nvPr/>
          </p:nvSpPr>
          <p:spPr bwMode="auto">
            <a:xfrm>
              <a:off x="4490" y="944"/>
              <a:ext cx="926" cy="926"/>
            </a:xfrm>
            <a:prstGeom prst="ellipse">
              <a:avLst/>
            </a:prstGeom>
            <a:solidFill>
              <a:srgbClr val="F40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1" name="Freeform 459"/>
            <p:cNvSpPr>
              <a:spLocks/>
            </p:cNvSpPr>
            <p:nvPr/>
          </p:nvSpPr>
          <p:spPr bwMode="auto">
            <a:xfrm>
              <a:off x="4588" y="1284"/>
              <a:ext cx="587" cy="405"/>
            </a:xfrm>
            <a:custGeom>
              <a:avLst/>
              <a:gdLst>
                <a:gd name="T0" fmla="*/ 53 w 247"/>
                <a:gd name="T1" fmla="*/ 170 h 170"/>
                <a:gd name="T2" fmla="*/ 43 w 247"/>
                <a:gd name="T3" fmla="*/ 163 h 170"/>
                <a:gd name="T4" fmla="*/ 0 w 247"/>
                <a:gd name="T5" fmla="*/ 28 h 170"/>
                <a:gd name="T6" fmla="*/ 0 w 247"/>
                <a:gd name="T7" fmla="*/ 28 h 170"/>
                <a:gd name="T8" fmla="*/ 2 w 247"/>
                <a:gd name="T9" fmla="*/ 7 h 170"/>
                <a:gd name="T10" fmla="*/ 2 w 247"/>
                <a:gd name="T11" fmla="*/ 6 h 170"/>
                <a:gd name="T12" fmla="*/ 10 w 247"/>
                <a:gd name="T13" fmla="*/ 0 h 170"/>
                <a:gd name="T14" fmla="*/ 10 w 247"/>
                <a:gd name="T15" fmla="*/ 0 h 170"/>
                <a:gd name="T16" fmla="*/ 61 w 247"/>
                <a:gd name="T17" fmla="*/ 1 h 170"/>
                <a:gd name="T18" fmla="*/ 91 w 247"/>
                <a:gd name="T19" fmla="*/ 1 h 170"/>
                <a:gd name="T20" fmla="*/ 91 w 247"/>
                <a:gd name="T21" fmla="*/ 1 h 170"/>
                <a:gd name="T22" fmla="*/ 101 w 247"/>
                <a:gd name="T23" fmla="*/ 6 h 170"/>
                <a:gd name="T24" fmla="*/ 113 w 247"/>
                <a:gd name="T25" fmla="*/ 22 h 170"/>
                <a:gd name="T26" fmla="*/ 115 w 247"/>
                <a:gd name="T27" fmla="*/ 23 h 170"/>
                <a:gd name="T28" fmla="*/ 198 w 247"/>
                <a:gd name="T29" fmla="*/ 24 h 170"/>
                <a:gd name="T30" fmla="*/ 223 w 247"/>
                <a:gd name="T31" fmla="*/ 24 h 170"/>
                <a:gd name="T32" fmla="*/ 231 w 247"/>
                <a:gd name="T33" fmla="*/ 28 h 170"/>
                <a:gd name="T34" fmla="*/ 231 w 247"/>
                <a:gd name="T35" fmla="*/ 29 h 170"/>
                <a:gd name="T36" fmla="*/ 234 w 247"/>
                <a:gd name="T37" fmla="*/ 53 h 170"/>
                <a:gd name="T38" fmla="*/ 247 w 247"/>
                <a:gd name="T39" fmla="*/ 148 h 170"/>
                <a:gd name="T40" fmla="*/ 243 w 247"/>
                <a:gd name="T41" fmla="*/ 149 h 170"/>
                <a:gd name="T42" fmla="*/ 53 w 247"/>
                <a:gd name="T4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70">
                  <a:moveTo>
                    <a:pt x="53" y="170"/>
                  </a:moveTo>
                  <a:cubicBezTo>
                    <a:pt x="46" y="170"/>
                    <a:pt x="43" y="165"/>
                    <a:pt x="43" y="163"/>
                  </a:cubicBezTo>
                  <a:cubicBezTo>
                    <a:pt x="0" y="28"/>
                    <a:pt x="0" y="28"/>
                    <a:pt x="0" y="28"/>
                  </a:cubicBezTo>
                  <a:cubicBezTo>
                    <a:pt x="0" y="28"/>
                    <a:pt x="0" y="28"/>
                    <a:pt x="0" y="28"/>
                  </a:cubicBezTo>
                  <a:cubicBezTo>
                    <a:pt x="0" y="26"/>
                    <a:pt x="1" y="9"/>
                    <a:pt x="2" y="7"/>
                  </a:cubicBezTo>
                  <a:cubicBezTo>
                    <a:pt x="2" y="6"/>
                    <a:pt x="2" y="6"/>
                    <a:pt x="2" y="6"/>
                  </a:cubicBezTo>
                  <a:cubicBezTo>
                    <a:pt x="2" y="3"/>
                    <a:pt x="4" y="0"/>
                    <a:pt x="10" y="0"/>
                  </a:cubicBezTo>
                  <a:cubicBezTo>
                    <a:pt x="10" y="0"/>
                    <a:pt x="10" y="0"/>
                    <a:pt x="10" y="0"/>
                  </a:cubicBezTo>
                  <a:cubicBezTo>
                    <a:pt x="14" y="0"/>
                    <a:pt x="39" y="0"/>
                    <a:pt x="61" y="1"/>
                  </a:cubicBezTo>
                  <a:cubicBezTo>
                    <a:pt x="76" y="1"/>
                    <a:pt x="90" y="1"/>
                    <a:pt x="91" y="1"/>
                  </a:cubicBezTo>
                  <a:cubicBezTo>
                    <a:pt x="91" y="1"/>
                    <a:pt x="91" y="1"/>
                    <a:pt x="91" y="1"/>
                  </a:cubicBezTo>
                  <a:cubicBezTo>
                    <a:pt x="95" y="1"/>
                    <a:pt x="99" y="3"/>
                    <a:pt x="101" y="6"/>
                  </a:cubicBezTo>
                  <a:cubicBezTo>
                    <a:pt x="103" y="9"/>
                    <a:pt x="112" y="21"/>
                    <a:pt x="113" y="22"/>
                  </a:cubicBezTo>
                  <a:cubicBezTo>
                    <a:pt x="114" y="23"/>
                    <a:pt x="114" y="23"/>
                    <a:pt x="115" y="23"/>
                  </a:cubicBezTo>
                  <a:cubicBezTo>
                    <a:pt x="118" y="23"/>
                    <a:pt x="168" y="24"/>
                    <a:pt x="198" y="24"/>
                  </a:cubicBezTo>
                  <a:cubicBezTo>
                    <a:pt x="212" y="24"/>
                    <a:pt x="222" y="24"/>
                    <a:pt x="223" y="24"/>
                  </a:cubicBezTo>
                  <a:cubicBezTo>
                    <a:pt x="228" y="23"/>
                    <a:pt x="230" y="25"/>
                    <a:pt x="231" y="28"/>
                  </a:cubicBezTo>
                  <a:cubicBezTo>
                    <a:pt x="231" y="29"/>
                    <a:pt x="231" y="29"/>
                    <a:pt x="231" y="29"/>
                  </a:cubicBezTo>
                  <a:cubicBezTo>
                    <a:pt x="234" y="53"/>
                    <a:pt x="234" y="53"/>
                    <a:pt x="234" y="53"/>
                  </a:cubicBezTo>
                  <a:cubicBezTo>
                    <a:pt x="247" y="148"/>
                    <a:pt x="247" y="148"/>
                    <a:pt x="247" y="148"/>
                  </a:cubicBezTo>
                  <a:cubicBezTo>
                    <a:pt x="243" y="149"/>
                    <a:pt x="243" y="149"/>
                    <a:pt x="243" y="149"/>
                  </a:cubicBezTo>
                  <a:cubicBezTo>
                    <a:pt x="179" y="157"/>
                    <a:pt x="53" y="170"/>
                    <a:pt x="53"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2" name="Freeform 460"/>
            <p:cNvSpPr>
              <a:spLocks/>
            </p:cNvSpPr>
            <p:nvPr/>
          </p:nvSpPr>
          <p:spPr bwMode="auto">
            <a:xfrm>
              <a:off x="4595" y="1287"/>
              <a:ext cx="573" cy="404"/>
            </a:xfrm>
            <a:custGeom>
              <a:avLst/>
              <a:gdLst>
                <a:gd name="T0" fmla="*/ 227 w 241"/>
                <a:gd name="T1" fmla="*/ 28 h 170"/>
                <a:gd name="T2" fmla="*/ 241 w 241"/>
                <a:gd name="T3" fmla="*/ 144 h 170"/>
                <a:gd name="T4" fmla="*/ 51 w 241"/>
                <a:gd name="T5" fmla="*/ 169 h 170"/>
                <a:gd name="T6" fmla="*/ 42 w 241"/>
                <a:gd name="T7" fmla="*/ 161 h 170"/>
                <a:gd name="T8" fmla="*/ 0 w 241"/>
                <a:gd name="T9" fmla="*/ 27 h 170"/>
                <a:gd name="T10" fmla="*/ 1 w 241"/>
                <a:gd name="T11" fmla="*/ 7 h 170"/>
                <a:gd name="T12" fmla="*/ 8 w 241"/>
                <a:gd name="T13" fmla="*/ 1 h 170"/>
                <a:gd name="T14" fmla="*/ 88 w 241"/>
                <a:gd name="T15" fmla="*/ 1 h 170"/>
                <a:gd name="T16" fmla="*/ 98 w 241"/>
                <a:gd name="T17" fmla="*/ 7 h 170"/>
                <a:gd name="T18" fmla="*/ 109 w 241"/>
                <a:gd name="T19" fmla="*/ 21 h 170"/>
                <a:gd name="T20" fmla="*/ 114 w 241"/>
                <a:gd name="T21" fmla="*/ 23 h 170"/>
                <a:gd name="T22" fmla="*/ 222 w 241"/>
                <a:gd name="T23" fmla="*/ 24 h 170"/>
                <a:gd name="T24" fmla="*/ 227 w 241"/>
                <a:gd name="T25"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0">
                  <a:moveTo>
                    <a:pt x="227" y="28"/>
                  </a:moveTo>
                  <a:cubicBezTo>
                    <a:pt x="241" y="144"/>
                    <a:pt x="241" y="144"/>
                    <a:pt x="241" y="144"/>
                  </a:cubicBezTo>
                  <a:cubicBezTo>
                    <a:pt x="241" y="144"/>
                    <a:pt x="54" y="168"/>
                    <a:pt x="51" y="169"/>
                  </a:cubicBezTo>
                  <a:cubicBezTo>
                    <a:pt x="46" y="170"/>
                    <a:pt x="42" y="161"/>
                    <a:pt x="42" y="161"/>
                  </a:cubicBezTo>
                  <a:cubicBezTo>
                    <a:pt x="0" y="27"/>
                    <a:pt x="0" y="27"/>
                    <a:pt x="0" y="27"/>
                  </a:cubicBezTo>
                  <a:cubicBezTo>
                    <a:pt x="0" y="27"/>
                    <a:pt x="1" y="9"/>
                    <a:pt x="1" y="7"/>
                  </a:cubicBezTo>
                  <a:cubicBezTo>
                    <a:pt x="2" y="4"/>
                    <a:pt x="4" y="1"/>
                    <a:pt x="8" y="1"/>
                  </a:cubicBezTo>
                  <a:cubicBezTo>
                    <a:pt x="12" y="0"/>
                    <a:pt x="86" y="2"/>
                    <a:pt x="88" y="1"/>
                  </a:cubicBezTo>
                  <a:cubicBezTo>
                    <a:pt x="90" y="1"/>
                    <a:pt x="95" y="2"/>
                    <a:pt x="98" y="7"/>
                  </a:cubicBezTo>
                  <a:cubicBezTo>
                    <a:pt x="100" y="9"/>
                    <a:pt x="108" y="20"/>
                    <a:pt x="109" y="21"/>
                  </a:cubicBezTo>
                  <a:cubicBezTo>
                    <a:pt x="110" y="23"/>
                    <a:pt x="111" y="23"/>
                    <a:pt x="114" y="23"/>
                  </a:cubicBezTo>
                  <a:cubicBezTo>
                    <a:pt x="118" y="23"/>
                    <a:pt x="219" y="24"/>
                    <a:pt x="222" y="24"/>
                  </a:cubicBezTo>
                  <a:cubicBezTo>
                    <a:pt x="226" y="24"/>
                    <a:pt x="227" y="24"/>
                    <a:pt x="227"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3" name="Freeform 461"/>
            <p:cNvSpPr>
              <a:spLocks/>
            </p:cNvSpPr>
            <p:nvPr/>
          </p:nvSpPr>
          <p:spPr bwMode="auto">
            <a:xfrm>
              <a:off x="4685" y="1349"/>
              <a:ext cx="488" cy="325"/>
            </a:xfrm>
            <a:custGeom>
              <a:avLst/>
              <a:gdLst>
                <a:gd name="T0" fmla="*/ 33 w 488"/>
                <a:gd name="T1" fmla="*/ 325 h 325"/>
                <a:gd name="T2" fmla="*/ 0 w 488"/>
                <a:gd name="T3" fmla="*/ 2 h 325"/>
                <a:gd name="T4" fmla="*/ 443 w 488"/>
                <a:gd name="T5" fmla="*/ 0 h 325"/>
                <a:gd name="T6" fmla="*/ 488 w 488"/>
                <a:gd name="T7" fmla="*/ 280 h 325"/>
                <a:gd name="T8" fmla="*/ 33 w 488"/>
                <a:gd name="T9" fmla="*/ 325 h 325"/>
              </a:gdLst>
              <a:ahLst/>
              <a:cxnLst>
                <a:cxn ang="0">
                  <a:pos x="T0" y="T1"/>
                </a:cxn>
                <a:cxn ang="0">
                  <a:pos x="T2" y="T3"/>
                </a:cxn>
                <a:cxn ang="0">
                  <a:pos x="T4" y="T5"/>
                </a:cxn>
                <a:cxn ang="0">
                  <a:pos x="T6" y="T7"/>
                </a:cxn>
                <a:cxn ang="0">
                  <a:pos x="T8" y="T9"/>
                </a:cxn>
              </a:cxnLst>
              <a:rect l="0" t="0" r="r" b="b"/>
              <a:pathLst>
                <a:path w="488" h="325">
                  <a:moveTo>
                    <a:pt x="33" y="325"/>
                  </a:moveTo>
                  <a:lnTo>
                    <a:pt x="0" y="2"/>
                  </a:lnTo>
                  <a:lnTo>
                    <a:pt x="443" y="0"/>
                  </a:lnTo>
                  <a:lnTo>
                    <a:pt x="488" y="280"/>
                  </a:lnTo>
                  <a:lnTo>
                    <a:pt x="3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4" name="Freeform 462"/>
            <p:cNvSpPr>
              <a:spLocks/>
            </p:cNvSpPr>
            <p:nvPr/>
          </p:nvSpPr>
          <p:spPr bwMode="auto">
            <a:xfrm>
              <a:off x="4692" y="1125"/>
              <a:ext cx="481" cy="545"/>
            </a:xfrm>
            <a:custGeom>
              <a:avLst/>
              <a:gdLst>
                <a:gd name="T0" fmla="*/ 31 w 481"/>
                <a:gd name="T1" fmla="*/ 545 h 545"/>
                <a:gd name="T2" fmla="*/ 0 w 481"/>
                <a:gd name="T3" fmla="*/ 2 h 545"/>
                <a:gd name="T4" fmla="*/ 436 w 481"/>
                <a:gd name="T5" fmla="*/ 0 h 545"/>
                <a:gd name="T6" fmla="*/ 481 w 481"/>
                <a:gd name="T7" fmla="*/ 502 h 545"/>
                <a:gd name="T8" fmla="*/ 31 w 481"/>
                <a:gd name="T9" fmla="*/ 545 h 545"/>
              </a:gdLst>
              <a:ahLst/>
              <a:cxnLst>
                <a:cxn ang="0">
                  <a:pos x="T0" y="T1"/>
                </a:cxn>
                <a:cxn ang="0">
                  <a:pos x="T2" y="T3"/>
                </a:cxn>
                <a:cxn ang="0">
                  <a:pos x="T4" y="T5"/>
                </a:cxn>
                <a:cxn ang="0">
                  <a:pos x="T6" y="T7"/>
                </a:cxn>
                <a:cxn ang="0">
                  <a:pos x="T8" y="T9"/>
                </a:cxn>
              </a:cxnLst>
              <a:rect l="0" t="0" r="r" b="b"/>
              <a:pathLst>
                <a:path w="481" h="545">
                  <a:moveTo>
                    <a:pt x="31" y="545"/>
                  </a:moveTo>
                  <a:lnTo>
                    <a:pt x="0" y="2"/>
                  </a:lnTo>
                  <a:lnTo>
                    <a:pt x="436" y="0"/>
                  </a:lnTo>
                  <a:lnTo>
                    <a:pt x="481" y="502"/>
                  </a:lnTo>
                  <a:lnTo>
                    <a:pt x="31" y="5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5" name="Freeform 463"/>
            <p:cNvSpPr>
              <a:spLocks/>
            </p:cNvSpPr>
            <p:nvPr/>
          </p:nvSpPr>
          <p:spPr bwMode="auto">
            <a:xfrm>
              <a:off x="4704" y="1410"/>
              <a:ext cx="617" cy="279"/>
            </a:xfrm>
            <a:custGeom>
              <a:avLst/>
              <a:gdLst>
                <a:gd name="T0" fmla="*/ 0 w 259"/>
                <a:gd name="T1" fmla="*/ 114 h 117"/>
                <a:gd name="T2" fmla="*/ 8 w 259"/>
                <a:gd name="T3" fmla="*/ 109 h 117"/>
                <a:gd name="T4" fmla="*/ 46 w 259"/>
                <a:gd name="T5" fmla="*/ 36 h 117"/>
                <a:gd name="T6" fmla="*/ 63 w 259"/>
                <a:gd name="T7" fmla="*/ 5 h 117"/>
                <a:gd name="T8" fmla="*/ 67 w 259"/>
                <a:gd name="T9" fmla="*/ 1 h 117"/>
                <a:gd name="T10" fmla="*/ 71 w 259"/>
                <a:gd name="T11" fmla="*/ 1 h 117"/>
                <a:gd name="T12" fmla="*/ 76 w 259"/>
                <a:gd name="T13" fmla="*/ 1 h 117"/>
                <a:gd name="T14" fmla="*/ 253 w 259"/>
                <a:gd name="T15" fmla="*/ 0 h 117"/>
                <a:gd name="T16" fmla="*/ 258 w 259"/>
                <a:gd name="T17" fmla="*/ 5 h 117"/>
                <a:gd name="T18" fmla="*/ 200 w 259"/>
                <a:gd name="T19" fmla="*/ 94 h 117"/>
                <a:gd name="T20" fmla="*/ 191 w 259"/>
                <a:gd name="T21" fmla="*/ 98 h 117"/>
                <a:gd name="T22" fmla="*/ 4 w 259"/>
                <a:gd name="T23" fmla="*/ 117 h 117"/>
                <a:gd name="T24" fmla="*/ 0 w 259"/>
                <a:gd name="T25" fmla="*/ 116 h 117"/>
                <a:gd name="T26" fmla="*/ 0 w 259"/>
                <a:gd name="T27"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117">
                  <a:moveTo>
                    <a:pt x="0" y="114"/>
                  </a:moveTo>
                  <a:cubicBezTo>
                    <a:pt x="0" y="114"/>
                    <a:pt x="4" y="117"/>
                    <a:pt x="8" y="109"/>
                  </a:cubicBezTo>
                  <a:cubicBezTo>
                    <a:pt x="16" y="96"/>
                    <a:pt x="35" y="58"/>
                    <a:pt x="46" y="36"/>
                  </a:cubicBezTo>
                  <a:cubicBezTo>
                    <a:pt x="58" y="14"/>
                    <a:pt x="63" y="5"/>
                    <a:pt x="63" y="5"/>
                  </a:cubicBezTo>
                  <a:cubicBezTo>
                    <a:pt x="65" y="2"/>
                    <a:pt x="64" y="1"/>
                    <a:pt x="67" y="1"/>
                  </a:cubicBezTo>
                  <a:cubicBezTo>
                    <a:pt x="68" y="1"/>
                    <a:pt x="71" y="1"/>
                    <a:pt x="71" y="1"/>
                  </a:cubicBezTo>
                  <a:cubicBezTo>
                    <a:pt x="71" y="1"/>
                    <a:pt x="75" y="1"/>
                    <a:pt x="76" y="1"/>
                  </a:cubicBezTo>
                  <a:cubicBezTo>
                    <a:pt x="99" y="1"/>
                    <a:pt x="239" y="0"/>
                    <a:pt x="253" y="0"/>
                  </a:cubicBezTo>
                  <a:cubicBezTo>
                    <a:pt x="258" y="0"/>
                    <a:pt x="259" y="3"/>
                    <a:pt x="258" y="5"/>
                  </a:cubicBezTo>
                  <a:cubicBezTo>
                    <a:pt x="252" y="13"/>
                    <a:pt x="200" y="94"/>
                    <a:pt x="200" y="94"/>
                  </a:cubicBezTo>
                  <a:cubicBezTo>
                    <a:pt x="198" y="97"/>
                    <a:pt x="199" y="98"/>
                    <a:pt x="191" y="98"/>
                  </a:cubicBezTo>
                  <a:cubicBezTo>
                    <a:pt x="186" y="99"/>
                    <a:pt x="66" y="110"/>
                    <a:pt x="4" y="117"/>
                  </a:cubicBezTo>
                  <a:cubicBezTo>
                    <a:pt x="4" y="117"/>
                    <a:pt x="1" y="117"/>
                    <a:pt x="0" y="116"/>
                  </a:cubicBezTo>
                  <a:cubicBezTo>
                    <a:pt x="0" y="116"/>
                    <a:pt x="0" y="114"/>
                    <a:pt x="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6" name="Freeform 464"/>
            <p:cNvSpPr>
              <a:spLocks/>
            </p:cNvSpPr>
            <p:nvPr/>
          </p:nvSpPr>
          <p:spPr bwMode="auto">
            <a:xfrm>
              <a:off x="4716" y="1420"/>
              <a:ext cx="602" cy="269"/>
            </a:xfrm>
            <a:custGeom>
              <a:avLst/>
              <a:gdLst>
                <a:gd name="T0" fmla="*/ 253 w 253"/>
                <a:gd name="T1" fmla="*/ 0 h 113"/>
                <a:gd name="T2" fmla="*/ 253 w 253"/>
                <a:gd name="T3" fmla="*/ 1 h 113"/>
                <a:gd name="T4" fmla="*/ 195 w 253"/>
                <a:gd name="T5" fmla="*/ 90 h 113"/>
                <a:gd name="T6" fmla="*/ 186 w 253"/>
                <a:gd name="T7" fmla="*/ 94 h 113"/>
                <a:gd name="T8" fmla="*/ 0 w 253"/>
                <a:gd name="T9" fmla="*/ 113 h 113"/>
                <a:gd name="T10" fmla="*/ 4 w 253"/>
                <a:gd name="T11" fmla="*/ 109 h 113"/>
                <a:gd name="T12" fmla="*/ 59 w 253"/>
                <a:gd name="T13" fmla="*/ 3 h 113"/>
                <a:gd name="T14" fmla="*/ 63 w 253"/>
                <a:gd name="T15" fmla="*/ 1 h 113"/>
                <a:gd name="T16" fmla="*/ 253 w 253"/>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13">
                  <a:moveTo>
                    <a:pt x="253" y="0"/>
                  </a:moveTo>
                  <a:cubicBezTo>
                    <a:pt x="253" y="0"/>
                    <a:pt x="253" y="0"/>
                    <a:pt x="253" y="1"/>
                  </a:cubicBezTo>
                  <a:cubicBezTo>
                    <a:pt x="248" y="9"/>
                    <a:pt x="197" y="87"/>
                    <a:pt x="195" y="90"/>
                  </a:cubicBezTo>
                  <a:cubicBezTo>
                    <a:pt x="193" y="93"/>
                    <a:pt x="193" y="94"/>
                    <a:pt x="186" y="94"/>
                  </a:cubicBezTo>
                  <a:cubicBezTo>
                    <a:pt x="179" y="95"/>
                    <a:pt x="0" y="113"/>
                    <a:pt x="0" y="113"/>
                  </a:cubicBezTo>
                  <a:cubicBezTo>
                    <a:pt x="0" y="113"/>
                    <a:pt x="3" y="110"/>
                    <a:pt x="4" y="109"/>
                  </a:cubicBezTo>
                  <a:cubicBezTo>
                    <a:pt x="5" y="108"/>
                    <a:pt x="58" y="5"/>
                    <a:pt x="59" y="3"/>
                  </a:cubicBezTo>
                  <a:cubicBezTo>
                    <a:pt x="60" y="2"/>
                    <a:pt x="61" y="1"/>
                    <a:pt x="63" y="1"/>
                  </a:cubicBezTo>
                  <a:cubicBezTo>
                    <a:pt x="65" y="2"/>
                    <a:pt x="253" y="0"/>
                    <a:pt x="25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7" name="Freeform 465"/>
            <p:cNvSpPr>
              <a:spLocks/>
            </p:cNvSpPr>
            <p:nvPr/>
          </p:nvSpPr>
          <p:spPr bwMode="auto">
            <a:xfrm>
              <a:off x="4787" y="1422"/>
              <a:ext cx="529" cy="176"/>
            </a:xfrm>
            <a:custGeom>
              <a:avLst/>
              <a:gdLst>
                <a:gd name="T0" fmla="*/ 175 w 222"/>
                <a:gd name="T1" fmla="*/ 74 h 74"/>
                <a:gd name="T2" fmla="*/ 217 w 222"/>
                <a:gd name="T3" fmla="*/ 9 h 74"/>
                <a:gd name="T4" fmla="*/ 222 w 222"/>
                <a:gd name="T5" fmla="*/ 2 h 74"/>
                <a:gd name="T6" fmla="*/ 219 w 222"/>
                <a:gd name="T7" fmla="*/ 0 h 74"/>
                <a:gd name="T8" fmla="*/ 33 w 222"/>
                <a:gd name="T9" fmla="*/ 0 h 74"/>
                <a:gd name="T10" fmla="*/ 29 w 222"/>
                <a:gd name="T11" fmla="*/ 3 h 74"/>
                <a:gd name="T12" fmla="*/ 0 w 222"/>
                <a:gd name="T13" fmla="*/ 59 h 74"/>
                <a:gd name="T14" fmla="*/ 175 w 22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74">
                  <a:moveTo>
                    <a:pt x="175" y="74"/>
                  </a:moveTo>
                  <a:cubicBezTo>
                    <a:pt x="187" y="55"/>
                    <a:pt x="207" y="25"/>
                    <a:pt x="217" y="9"/>
                  </a:cubicBezTo>
                  <a:cubicBezTo>
                    <a:pt x="219" y="6"/>
                    <a:pt x="221" y="3"/>
                    <a:pt x="222" y="2"/>
                  </a:cubicBezTo>
                  <a:cubicBezTo>
                    <a:pt x="222" y="1"/>
                    <a:pt x="221" y="0"/>
                    <a:pt x="219" y="0"/>
                  </a:cubicBezTo>
                  <a:cubicBezTo>
                    <a:pt x="217" y="0"/>
                    <a:pt x="34" y="0"/>
                    <a:pt x="33" y="0"/>
                  </a:cubicBezTo>
                  <a:cubicBezTo>
                    <a:pt x="30" y="1"/>
                    <a:pt x="30" y="1"/>
                    <a:pt x="29" y="3"/>
                  </a:cubicBezTo>
                  <a:cubicBezTo>
                    <a:pt x="29" y="3"/>
                    <a:pt x="9" y="42"/>
                    <a:pt x="0" y="59"/>
                  </a:cubicBezTo>
                  <a:cubicBezTo>
                    <a:pt x="48" y="28"/>
                    <a:pt x="157" y="21"/>
                    <a:pt x="17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8" name="Freeform 466"/>
            <p:cNvSpPr>
              <a:spLocks/>
            </p:cNvSpPr>
            <p:nvPr/>
          </p:nvSpPr>
          <p:spPr bwMode="auto">
            <a:xfrm>
              <a:off x="4759" y="1241"/>
              <a:ext cx="316" cy="22"/>
            </a:xfrm>
            <a:custGeom>
              <a:avLst/>
              <a:gdLst>
                <a:gd name="T0" fmla="*/ 2 w 316"/>
                <a:gd name="T1" fmla="*/ 22 h 22"/>
                <a:gd name="T2" fmla="*/ 0 w 316"/>
                <a:gd name="T3" fmla="*/ 8 h 22"/>
                <a:gd name="T4" fmla="*/ 316 w 316"/>
                <a:gd name="T5" fmla="*/ 0 h 22"/>
                <a:gd name="T6" fmla="*/ 316 w 316"/>
                <a:gd name="T7" fmla="*/ 15 h 22"/>
                <a:gd name="T8" fmla="*/ 2 w 316"/>
                <a:gd name="T9" fmla="*/ 22 h 22"/>
              </a:gdLst>
              <a:ahLst/>
              <a:cxnLst>
                <a:cxn ang="0">
                  <a:pos x="T0" y="T1"/>
                </a:cxn>
                <a:cxn ang="0">
                  <a:pos x="T2" y="T3"/>
                </a:cxn>
                <a:cxn ang="0">
                  <a:pos x="T4" y="T5"/>
                </a:cxn>
                <a:cxn ang="0">
                  <a:pos x="T6" y="T7"/>
                </a:cxn>
                <a:cxn ang="0">
                  <a:pos x="T8" y="T9"/>
                </a:cxn>
              </a:cxnLst>
              <a:rect l="0" t="0" r="r" b="b"/>
              <a:pathLst>
                <a:path w="316" h="22">
                  <a:moveTo>
                    <a:pt x="2" y="22"/>
                  </a:moveTo>
                  <a:lnTo>
                    <a:pt x="0" y="8"/>
                  </a:lnTo>
                  <a:lnTo>
                    <a:pt x="316" y="0"/>
                  </a:lnTo>
                  <a:lnTo>
                    <a:pt x="316" y="15"/>
                  </a:lnTo>
                  <a:lnTo>
                    <a:pt x="2" y="2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9" name="Freeform 467"/>
            <p:cNvSpPr>
              <a:spLocks/>
            </p:cNvSpPr>
            <p:nvPr/>
          </p:nvSpPr>
          <p:spPr bwMode="auto">
            <a:xfrm>
              <a:off x="4759" y="1315"/>
              <a:ext cx="316" cy="24"/>
            </a:xfrm>
            <a:custGeom>
              <a:avLst/>
              <a:gdLst>
                <a:gd name="T0" fmla="*/ 2 w 316"/>
                <a:gd name="T1" fmla="*/ 24 h 24"/>
                <a:gd name="T2" fmla="*/ 0 w 316"/>
                <a:gd name="T3" fmla="*/ 10 h 24"/>
                <a:gd name="T4" fmla="*/ 316 w 316"/>
                <a:gd name="T5" fmla="*/ 0 h 24"/>
                <a:gd name="T6" fmla="*/ 316 w 316"/>
                <a:gd name="T7" fmla="*/ 17 h 24"/>
                <a:gd name="T8" fmla="*/ 2 w 316"/>
                <a:gd name="T9" fmla="*/ 24 h 24"/>
              </a:gdLst>
              <a:ahLst/>
              <a:cxnLst>
                <a:cxn ang="0">
                  <a:pos x="T0" y="T1"/>
                </a:cxn>
                <a:cxn ang="0">
                  <a:pos x="T2" y="T3"/>
                </a:cxn>
                <a:cxn ang="0">
                  <a:pos x="T4" y="T5"/>
                </a:cxn>
                <a:cxn ang="0">
                  <a:pos x="T6" y="T7"/>
                </a:cxn>
                <a:cxn ang="0">
                  <a:pos x="T8" y="T9"/>
                </a:cxn>
              </a:cxnLst>
              <a:rect l="0" t="0" r="r" b="b"/>
              <a:pathLst>
                <a:path w="316" h="24">
                  <a:moveTo>
                    <a:pt x="2" y="24"/>
                  </a:moveTo>
                  <a:lnTo>
                    <a:pt x="0" y="10"/>
                  </a:lnTo>
                  <a:lnTo>
                    <a:pt x="316" y="0"/>
                  </a:lnTo>
                  <a:lnTo>
                    <a:pt x="316" y="17"/>
                  </a:lnTo>
                  <a:lnTo>
                    <a:pt x="2" y="2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Tree>
    <p:extLst>
      <p:ext uri="{BB962C8B-B14F-4D97-AF65-F5344CB8AC3E}">
        <p14:creationId xmlns:p14="http://schemas.microsoft.com/office/powerpoint/2010/main" val="3138839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D1C1BE3-BC13-9D11-7E5E-FC701B37D174}"/>
              </a:ext>
            </a:extLst>
          </p:cNvPr>
          <p:cNvSpPr txBox="1">
            <a:spLocks/>
          </p:cNvSpPr>
          <p:nvPr/>
        </p:nvSpPr>
        <p:spPr>
          <a:xfrm>
            <a:off x="3508470" y="294298"/>
            <a:ext cx="6695634"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A Video for Our Final Project Testing</a:t>
            </a:r>
            <a:endParaRPr lang="zh-CN" altLang="en-US" sz="2400" dirty="0"/>
          </a:p>
        </p:txBody>
      </p:sp>
    </p:spTree>
    <p:extLst>
      <p:ext uri="{BB962C8B-B14F-4D97-AF65-F5344CB8AC3E}">
        <p14:creationId xmlns:p14="http://schemas.microsoft.com/office/powerpoint/2010/main" val="703747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示&#10;&#10;描述已自动生成">
            <a:extLst>
              <a:ext uri="{FF2B5EF4-FFF2-40B4-BE49-F238E27FC236}">
                <a16:creationId xmlns:a16="http://schemas.microsoft.com/office/drawing/2014/main" id="{26CB2FC6-CD62-D9A1-444B-1989F8F9CC7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7498" y="739262"/>
            <a:ext cx="8637002" cy="6104965"/>
          </a:xfrm>
          <a:prstGeom prst="rect">
            <a:avLst/>
          </a:prstGeom>
          <a:noFill/>
          <a:ln>
            <a:noFill/>
          </a:ln>
        </p:spPr>
      </p:pic>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C464B5E2-BB64-D9EA-0CC8-8D503FD27A0E}"/>
              </a:ext>
            </a:extLst>
          </p:cNvPr>
          <p:cNvSpPr txBox="1">
            <a:spLocks/>
          </p:cNvSpPr>
          <p:nvPr/>
        </p:nvSpPr>
        <p:spPr>
          <a:xfrm>
            <a:off x="3116579" y="474478"/>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Block Diagram</a:t>
            </a:r>
            <a:endParaRPr kumimoji="1" lang="zh-CN" altLang="en-US" sz="3200" dirty="0">
              <a:solidFill>
                <a:prstClr val="black">
                  <a:lumMod val="75000"/>
                  <a:lumOff val="25000"/>
                </a:prstClr>
              </a:solidFill>
              <a:latin typeface="Agency FB" panose="020B0503020202020204" pitchFamily="34" charset="0"/>
            </a:endParaRPr>
          </a:p>
        </p:txBody>
      </p:sp>
    </p:spTree>
    <p:extLst>
      <p:ext uri="{BB962C8B-B14F-4D97-AF65-F5344CB8AC3E}">
        <p14:creationId xmlns:p14="http://schemas.microsoft.com/office/powerpoint/2010/main" val="3564239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2A497B-75A2-B85B-C2E1-4F88298F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727" y="749070"/>
            <a:ext cx="8903416" cy="5942727"/>
          </a:xfrm>
          <a:prstGeom prst="rect">
            <a:avLst/>
          </a:prstGeom>
        </p:spPr>
      </p:pic>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131D3B1-05B0-4C59-56D6-0DBB63A9AD1B}"/>
              </a:ext>
            </a:extLst>
          </p:cNvPr>
          <p:cNvSpPr txBox="1">
            <a:spLocks/>
          </p:cNvSpPr>
          <p:nvPr/>
        </p:nvSpPr>
        <p:spPr>
          <a:xfrm>
            <a:off x="3116580" y="219501"/>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Flow Chart</a:t>
            </a:r>
            <a:endParaRPr kumimoji="1" lang="zh-CN" altLang="en-US" sz="3200" dirty="0">
              <a:solidFill>
                <a:prstClr val="black">
                  <a:lumMod val="75000"/>
                  <a:lumOff val="25000"/>
                </a:prstClr>
              </a:solidFill>
              <a:latin typeface="Agency FB" panose="020B0503020202020204" pitchFamily="34" charset="0"/>
            </a:endParaRPr>
          </a:p>
        </p:txBody>
      </p:sp>
    </p:spTree>
    <p:extLst>
      <p:ext uri="{BB962C8B-B14F-4D97-AF65-F5344CB8AC3E}">
        <p14:creationId xmlns:p14="http://schemas.microsoft.com/office/powerpoint/2010/main" val="2199170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A6538A4-6839-1197-3D3C-950BD3297F53}"/>
              </a:ext>
            </a:extLst>
          </p:cNvPr>
          <p:cNvSpPr txBox="1">
            <a:spLocks/>
          </p:cNvSpPr>
          <p:nvPr/>
        </p:nvSpPr>
        <p:spPr>
          <a:xfrm>
            <a:off x="3116579" y="474478"/>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Flow Chart</a:t>
            </a:r>
            <a:endParaRPr kumimoji="1" lang="zh-CN" altLang="en-US" sz="3200" dirty="0">
              <a:solidFill>
                <a:prstClr val="black">
                  <a:lumMod val="75000"/>
                  <a:lumOff val="25000"/>
                </a:prstClr>
              </a:solidFill>
              <a:latin typeface="Agency FB" panose="020B0503020202020204" pitchFamily="34" charset="0"/>
            </a:endParaRPr>
          </a:p>
        </p:txBody>
      </p:sp>
      <p:pic>
        <p:nvPicPr>
          <p:cNvPr id="6" name="图片 5">
            <a:extLst>
              <a:ext uri="{FF2B5EF4-FFF2-40B4-BE49-F238E27FC236}">
                <a16:creationId xmlns:a16="http://schemas.microsoft.com/office/drawing/2014/main" id="{1CE328D9-C5A9-B3FE-3FF9-5A66D471FFB3}"/>
              </a:ext>
            </a:extLst>
          </p:cNvPr>
          <p:cNvPicPr>
            <a:picLocks noChangeAspect="1"/>
          </p:cNvPicPr>
          <p:nvPr/>
        </p:nvPicPr>
        <p:blipFill>
          <a:blip r:embed="rId2"/>
          <a:stretch>
            <a:fillRect/>
          </a:stretch>
        </p:blipFill>
        <p:spPr>
          <a:xfrm>
            <a:off x="1761519" y="1250701"/>
            <a:ext cx="8668960" cy="5306165"/>
          </a:xfrm>
          <a:prstGeom prst="rect">
            <a:avLst/>
          </a:prstGeom>
        </p:spPr>
      </p:pic>
    </p:spTree>
    <p:extLst>
      <p:ext uri="{BB962C8B-B14F-4D97-AF65-F5344CB8AC3E}">
        <p14:creationId xmlns:p14="http://schemas.microsoft.com/office/powerpoint/2010/main" val="1612907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5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665754" y="2210810"/>
            <a:ext cx="1034902" cy="1034898"/>
            <a:chOff x="4490" y="944"/>
            <a:chExt cx="926" cy="926"/>
          </a:xfrm>
        </p:grpSpPr>
        <p:sp>
          <p:nvSpPr>
            <p:cNvPr id="6" name="Oval 458"/>
            <p:cNvSpPr>
              <a:spLocks noChangeArrowheads="1"/>
            </p:cNvSpPr>
            <p:nvPr/>
          </p:nvSpPr>
          <p:spPr bwMode="auto">
            <a:xfrm>
              <a:off x="4490" y="944"/>
              <a:ext cx="926" cy="926"/>
            </a:xfrm>
            <a:prstGeom prst="ellipse">
              <a:avLst/>
            </a:prstGeom>
            <a:solidFill>
              <a:srgbClr val="F40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7" name="Freeform 459"/>
            <p:cNvSpPr>
              <a:spLocks/>
            </p:cNvSpPr>
            <p:nvPr/>
          </p:nvSpPr>
          <p:spPr bwMode="auto">
            <a:xfrm>
              <a:off x="4588" y="1284"/>
              <a:ext cx="587" cy="405"/>
            </a:xfrm>
            <a:custGeom>
              <a:avLst/>
              <a:gdLst>
                <a:gd name="T0" fmla="*/ 53 w 247"/>
                <a:gd name="T1" fmla="*/ 170 h 170"/>
                <a:gd name="T2" fmla="*/ 43 w 247"/>
                <a:gd name="T3" fmla="*/ 163 h 170"/>
                <a:gd name="T4" fmla="*/ 0 w 247"/>
                <a:gd name="T5" fmla="*/ 28 h 170"/>
                <a:gd name="T6" fmla="*/ 0 w 247"/>
                <a:gd name="T7" fmla="*/ 28 h 170"/>
                <a:gd name="T8" fmla="*/ 2 w 247"/>
                <a:gd name="T9" fmla="*/ 7 h 170"/>
                <a:gd name="T10" fmla="*/ 2 w 247"/>
                <a:gd name="T11" fmla="*/ 6 h 170"/>
                <a:gd name="T12" fmla="*/ 10 w 247"/>
                <a:gd name="T13" fmla="*/ 0 h 170"/>
                <a:gd name="T14" fmla="*/ 10 w 247"/>
                <a:gd name="T15" fmla="*/ 0 h 170"/>
                <a:gd name="T16" fmla="*/ 61 w 247"/>
                <a:gd name="T17" fmla="*/ 1 h 170"/>
                <a:gd name="T18" fmla="*/ 91 w 247"/>
                <a:gd name="T19" fmla="*/ 1 h 170"/>
                <a:gd name="T20" fmla="*/ 91 w 247"/>
                <a:gd name="T21" fmla="*/ 1 h 170"/>
                <a:gd name="T22" fmla="*/ 101 w 247"/>
                <a:gd name="T23" fmla="*/ 6 h 170"/>
                <a:gd name="T24" fmla="*/ 113 w 247"/>
                <a:gd name="T25" fmla="*/ 22 h 170"/>
                <a:gd name="T26" fmla="*/ 115 w 247"/>
                <a:gd name="T27" fmla="*/ 23 h 170"/>
                <a:gd name="T28" fmla="*/ 198 w 247"/>
                <a:gd name="T29" fmla="*/ 24 h 170"/>
                <a:gd name="T30" fmla="*/ 223 w 247"/>
                <a:gd name="T31" fmla="*/ 24 h 170"/>
                <a:gd name="T32" fmla="*/ 231 w 247"/>
                <a:gd name="T33" fmla="*/ 28 h 170"/>
                <a:gd name="T34" fmla="*/ 231 w 247"/>
                <a:gd name="T35" fmla="*/ 29 h 170"/>
                <a:gd name="T36" fmla="*/ 234 w 247"/>
                <a:gd name="T37" fmla="*/ 53 h 170"/>
                <a:gd name="T38" fmla="*/ 247 w 247"/>
                <a:gd name="T39" fmla="*/ 148 h 170"/>
                <a:gd name="T40" fmla="*/ 243 w 247"/>
                <a:gd name="T41" fmla="*/ 149 h 170"/>
                <a:gd name="T42" fmla="*/ 53 w 247"/>
                <a:gd name="T4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70">
                  <a:moveTo>
                    <a:pt x="53" y="170"/>
                  </a:moveTo>
                  <a:cubicBezTo>
                    <a:pt x="46" y="170"/>
                    <a:pt x="43" y="165"/>
                    <a:pt x="43" y="163"/>
                  </a:cubicBezTo>
                  <a:cubicBezTo>
                    <a:pt x="0" y="28"/>
                    <a:pt x="0" y="28"/>
                    <a:pt x="0" y="28"/>
                  </a:cubicBezTo>
                  <a:cubicBezTo>
                    <a:pt x="0" y="28"/>
                    <a:pt x="0" y="28"/>
                    <a:pt x="0" y="28"/>
                  </a:cubicBezTo>
                  <a:cubicBezTo>
                    <a:pt x="0" y="26"/>
                    <a:pt x="1" y="9"/>
                    <a:pt x="2" y="7"/>
                  </a:cubicBezTo>
                  <a:cubicBezTo>
                    <a:pt x="2" y="6"/>
                    <a:pt x="2" y="6"/>
                    <a:pt x="2" y="6"/>
                  </a:cubicBezTo>
                  <a:cubicBezTo>
                    <a:pt x="2" y="3"/>
                    <a:pt x="4" y="0"/>
                    <a:pt x="10" y="0"/>
                  </a:cubicBezTo>
                  <a:cubicBezTo>
                    <a:pt x="10" y="0"/>
                    <a:pt x="10" y="0"/>
                    <a:pt x="10" y="0"/>
                  </a:cubicBezTo>
                  <a:cubicBezTo>
                    <a:pt x="14" y="0"/>
                    <a:pt x="39" y="0"/>
                    <a:pt x="61" y="1"/>
                  </a:cubicBezTo>
                  <a:cubicBezTo>
                    <a:pt x="76" y="1"/>
                    <a:pt x="90" y="1"/>
                    <a:pt x="91" y="1"/>
                  </a:cubicBezTo>
                  <a:cubicBezTo>
                    <a:pt x="91" y="1"/>
                    <a:pt x="91" y="1"/>
                    <a:pt x="91" y="1"/>
                  </a:cubicBezTo>
                  <a:cubicBezTo>
                    <a:pt x="95" y="1"/>
                    <a:pt x="99" y="3"/>
                    <a:pt x="101" y="6"/>
                  </a:cubicBezTo>
                  <a:cubicBezTo>
                    <a:pt x="103" y="9"/>
                    <a:pt x="112" y="21"/>
                    <a:pt x="113" y="22"/>
                  </a:cubicBezTo>
                  <a:cubicBezTo>
                    <a:pt x="114" y="23"/>
                    <a:pt x="114" y="23"/>
                    <a:pt x="115" y="23"/>
                  </a:cubicBezTo>
                  <a:cubicBezTo>
                    <a:pt x="118" y="23"/>
                    <a:pt x="168" y="24"/>
                    <a:pt x="198" y="24"/>
                  </a:cubicBezTo>
                  <a:cubicBezTo>
                    <a:pt x="212" y="24"/>
                    <a:pt x="222" y="24"/>
                    <a:pt x="223" y="24"/>
                  </a:cubicBezTo>
                  <a:cubicBezTo>
                    <a:pt x="228" y="23"/>
                    <a:pt x="230" y="25"/>
                    <a:pt x="231" y="28"/>
                  </a:cubicBezTo>
                  <a:cubicBezTo>
                    <a:pt x="231" y="29"/>
                    <a:pt x="231" y="29"/>
                    <a:pt x="231" y="29"/>
                  </a:cubicBezTo>
                  <a:cubicBezTo>
                    <a:pt x="234" y="53"/>
                    <a:pt x="234" y="53"/>
                    <a:pt x="234" y="53"/>
                  </a:cubicBezTo>
                  <a:cubicBezTo>
                    <a:pt x="247" y="148"/>
                    <a:pt x="247" y="148"/>
                    <a:pt x="247" y="148"/>
                  </a:cubicBezTo>
                  <a:cubicBezTo>
                    <a:pt x="243" y="149"/>
                    <a:pt x="243" y="149"/>
                    <a:pt x="243" y="149"/>
                  </a:cubicBezTo>
                  <a:cubicBezTo>
                    <a:pt x="179" y="157"/>
                    <a:pt x="53" y="170"/>
                    <a:pt x="53"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8" name="Freeform 460"/>
            <p:cNvSpPr>
              <a:spLocks/>
            </p:cNvSpPr>
            <p:nvPr/>
          </p:nvSpPr>
          <p:spPr bwMode="auto">
            <a:xfrm>
              <a:off x="4595" y="1287"/>
              <a:ext cx="573" cy="404"/>
            </a:xfrm>
            <a:custGeom>
              <a:avLst/>
              <a:gdLst>
                <a:gd name="T0" fmla="*/ 227 w 241"/>
                <a:gd name="T1" fmla="*/ 28 h 170"/>
                <a:gd name="T2" fmla="*/ 241 w 241"/>
                <a:gd name="T3" fmla="*/ 144 h 170"/>
                <a:gd name="T4" fmla="*/ 51 w 241"/>
                <a:gd name="T5" fmla="*/ 169 h 170"/>
                <a:gd name="T6" fmla="*/ 42 w 241"/>
                <a:gd name="T7" fmla="*/ 161 h 170"/>
                <a:gd name="T8" fmla="*/ 0 w 241"/>
                <a:gd name="T9" fmla="*/ 27 h 170"/>
                <a:gd name="T10" fmla="*/ 1 w 241"/>
                <a:gd name="T11" fmla="*/ 7 h 170"/>
                <a:gd name="T12" fmla="*/ 8 w 241"/>
                <a:gd name="T13" fmla="*/ 1 h 170"/>
                <a:gd name="T14" fmla="*/ 88 w 241"/>
                <a:gd name="T15" fmla="*/ 1 h 170"/>
                <a:gd name="T16" fmla="*/ 98 w 241"/>
                <a:gd name="T17" fmla="*/ 7 h 170"/>
                <a:gd name="T18" fmla="*/ 109 w 241"/>
                <a:gd name="T19" fmla="*/ 21 h 170"/>
                <a:gd name="T20" fmla="*/ 114 w 241"/>
                <a:gd name="T21" fmla="*/ 23 h 170"/>
                <a:gd name="T22" fmla="*/ 222 w 241"/>
                <a:gd name="T23" fmla="*/ 24 h 170"/>
                <a:gd name="T24" fmla="*/ 227 w 241"/>
                <a:gd name="T25"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0">
                  <a:moveTo>
                    <a:pt x="227" y="28"/>
                  </a:moveTo>
                  <a:cubicBezTo>
                    <a:pt x="241" y="144"/>
                    <a:pt x="241" y="144"/>
                    <a:pt x="241" y="144"/>
                  </a:cubicBezTo>
                  <a:cubicBezTo>
                    <a:pt x="241" y="144"/>
                    <a:pt x="54" y="168"/>
                    <a:pt x="51" y="169"/>
                  </a:cubicBezTo>
                  <a:cubicBezTo>
                    <a:pt x="46" y="170"/>
                    <a:pt x="42" y="161"/>
                    <a:pt x="42" y="161"/>
                  </a:cubicBezTo>
                  <a:cubicBezTo>
                    <a:pt x="0" y="27"/>
                    <a:pt x="0" y="27"/>
                    <a:pt x="0" y="27"/>
                  </a:cubicBezTo>
                  <a:cubicBezTo>
                    <a:pt x="0" y="27"/>
                    <a:pt x="1" y="9"/>
                    <a:pt x="1" y="7"/>
                  </a:cubicBezTo>
                  <a:cubicBezTo>
                    <a:pt x="2" y="4"/>
                    <a:pt x="4" y="1"/>
                    <a:pt x="8" y="1"/>
                  </a:cubicBezTo>
                  <a:cubicBezTo>
                    <a:pt x="12" y="0"/>
                    <a:pt x="86" y="2"/>
                    <a:pt x="88" y="1"/>
                  </a:cubicBezTo>
                  <a:cubicBezTo>
                    <a:pt x="90" y="1"/>
                    <a:pt x="95" y="2"/>
                    <a:pt x="98" y="7"/>
                  </a:cubicBezTo>
                  <a:cubicBezTo>
                    <a:pt x="100" y="9"/>
                    <a:pt x="108" y="20"/>
                    <a:pt x="109" y="21"/>
                  </a:cubicBezTo>
                  <a:cubicBezTo>
                    <a:pt x="110" y="23"/>
                    <a:pt x="111" y="23"/>
                    <a:pt x="114" y="23"/>
                  </a:cubicBezTo>
                  <a:cubicBezTo>
                    <a:pt x="118" y="23"/>
                    <a:pt x="219" y="24"/>
                    <a:pt x="222" y="24"/>
                  </a:cubicBezTo>
                  <a:cubicBezTo>
                    <a:pt x="226" y="24"/>
                    <a:pt x="227" y="24"/>
                    <a:pt x="227"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9" name="Freeform 461"/>
            <p:cNvSpPr>
              <a:spLocks/>
            </p:cNvSpPr>
            <p:nvPr/>
          </p:nvSpPr>
          <p:spPr bwMode="auto">
            <a:xfrm>
              <a:off x="4685" y="1349"/>
              <a:ext cx="488" cy="325"/>
            </a:xfrm>
            <a:custGeom>
              <a:avLst/>
              <a:gdLst>
                <a:gd name="T0" fmla="*/ 33 w 488"/>
                <a:gd name="T1" fmla="*/ 325 h 325"/>
                <a:gd name="T2" fmla="*/ 0 w 488"/>
                <a:gd name="T3" fmla="*/ 2 h 325"/>
                <a:gd name="T4" fmla="*/ 443 w 488"/>
                <a:gd name="T5" fmla="*/ 0 h 325"/>
                <a:gd name="T6" fmla="*/ 488 w 488"/>
                <a:gd name="T7" fmla="*/ 280 h 325"/>
                <a:gd name="T8" fmla="*/ 33 w 488"/>
                <a:gd name="T9" fmla="*/ 325 h 325"/>
              </a:gdLst>
              <a:ahLst/>
              <a:cxnLst>
                <a:cxn ang="0">
                  <a:pos x="T0" y="T1"/>
                </a:cxn>
                <a:cxn ang="0">
                  <a:pos x="T2" y="T3"/>
                </a:cxn>
                <a:cxn ang="0">
                  <a:pos x="T4" y="T5"/>
                </a:cxn>
                <a:cxn ang="0">
                  <a:pos x="T6" y="T7"/>
                </a:cxn>
                <a:cxn ang="0">
                  <a:pos x="T8" y="T9"/>
                </a:cxn>
              </a:cxnLst>
              <a:rect l="0" t="0" r="r" b="b"/>
              <a:pathLst>
                <a:path w="488" h="325">
                  <a:moveTo>
                    <a:pt x="33" y="325"/>
                  </a:moveTo>
                  <a:lnTo>
                    <a:pt x="0" y="2"/>
                  </a:lnTo>
                  <a:lnTo>
                    <a:pt x="443" y="0"/>
                  </a:lnTo>
                  <a:lnTo>
                    <a:pt x="488" y="280"/>
                  </a:lnTo>
                  <a:lnTo>
                    <a:pt x="3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0" name="Freeform 462"/>
            <p:cNvSpPr>
              <a:spLocks/>
            </p:cNvSpPr>
            <p:nvPr/>
          </p:nvSpPr>
          <p:spPr bwMode="auto">
            <a:xfrm>
              <a:off x="4692" y="1125"/>
              <a:ext cx="481" cy="545"/>
            </a:xfrm>
            <a:custGeom>
              <a:avLst/>
              <a:gdLst>
                <a:gd name="T0" fmla="*/ 31 w 481"/>
                <a:gd name="T1" fmla="*/ 545 h 545"/>
                <a:gd name="T2" fmla="*/ 0 w 481"/>
                <a:gd name="T3" fmla="*/ 2 h 545"/>
                <a:gd name="T4" fmla="*/ 436 w 481"/>
                <a:gd name="T5" fmla="*/ 0 h 545"/>
                <a:gd name="T6" fmla="*/ 481 w 481"/>
                <a:gd name="T7" fmla="*/ 502 h 545"/>
                <a:gd name="T8" fmla="*/ 31 w 481"/>
                <a:gd name="T9" fmla="*/ 545 h 545"/>
              </a:gdLst>
              <a:ahLst/>
              <a:cxnLst>
                <a:cxn ang="0">
                  <a:pos x="T0" y="T1"/>
                </a:cxn>
                <a:cxn ang="0">
                  <a:pos x="T2" y="T3"/>
                </a:cxn>
                <a:cxn ang="0">
                  <a:pos x="T4" y="T5"/>
                </a:cxn>
                <a:cxn ang="0">
                  <a:pos x="T6" y="T7"/>
                </a:cxn>
                <a:cxn ang="0">
                  <a:pos x="T8" y="T9"/>
                </a:cxn>
              </a:cxnLst>
              <a:rect l="0" t="0" r="r" b="b"/>
              <a:pathLst>
                <a:path w="481" h="545">
                  <a:moveTo>
                    <a:pt x="31" y="545"/>
                  </a:moveTo>
                  <a:lnTo>
                    <a:pt x="0" y="2"/>
                  </a:lnTo>
                  <a:lnTo>
                    <a:pt x="436" y="0"/>
                  </a:lnTo>
                  <a:lnTo>
                    <a:pt x="481" y="502"/>
                  </a:lnTo>
                  <a:lnTo>
                    <a:pt x="31" y="5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1" name="Freeform 463"/>
            <p:cNvSpPr>
              <a:spLocks/>
            </p:cNvSpPr>
            <p:nvPr/>
          </p:nvSpPr>
          <p:spPr bwMode="auto">
            <a:xfrm>
              <a:off x="4704" y="1410"/>
              <a:ext cx="617" cy="279"/>
            </a:xfrm>
            <a:custGeom>
              <a:avLst/>
              <a:gdLst>
                <a:gd name="T0" fmla="*/ 0 w 259"/>
                <a:gd name="T1" fmla="*/ 114 h 117"/>
                <a:gd name="T2" fmla="*/ 8 w 259"/>
                <a:gd name="T3" fmla="*/ 109 h 117"/>
                <a:gd name="T4" fmla="*/ 46 w 259"/>
                <a:gd name="T5" fmla="*/ 36 h 117"/>
                <a:gd name="T6" fmla="*/ 63 w 259"/>
                <a:gd name="T7" fmla="*/ 5 h 117"/>
                <a:gd name="T8" fmla="*/ 67 w 259"/>
                <a:gd name="T9" fmla="*/ 1 h 117"/>
                <a:gd name="T10" fmla="*/ 71 w 259"/>
                <a:gd name="T11" fmla="*/ 1 h 117"/>
                <a:gd name="T12" fmla="*/ 76 w 259"/>
                <a:gd name="T13" fmla="*/ 1 h 117"/>
                <a:gd name="T14" fmla="*/ 253 w 259"/>
                <a:gd name="T15" fmla="*/ 0 h 117"/>
                <a:gd name="T16" fmla="*/ 258 w 259"/>
                <a:gd name="T17" fmla="*/ 5 h 117"/>
                <a:gd name="T18" fmla="*/ 200 w 259"/>
                <a:gd name="T19" fmla="*/ 94 h 117"/>
                <a:gd name="T20" fmla="*/ 191 w 259"/>
                <a:gd name="T21" fmla="*/ 98 h 117"/>
                <a:gd name="T22" fmla="*/ 4 w 259"/>
                <a:gd name="T23" fmla="*/ 117 h 117"/>
                <a:gd name="T24" fmla="*/ 0 w 259"/>
                <a:gd name="T25" fmla="*/ 116 h 117"/>
                <a:gd name="T26" fmla="*/ 0 w 259"/>
                <a:gd name="T27"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117">
                  <a:moveTo>
                    <a:pt x="0" y="114"/>
                  </a:moveTo>
                  <a:cubicBezTo>
                    <a:pt x="0" y="114"/>
                    <a:pt x="4" y="117"/>
                    <a:pt x="8" y="109"/>
                  </a:cubicBezTo>
                  <a:cubicBezTo>
                    <a:pt x="16" y="96"/>
                    <a:pt x="35" y="58"/>
                    <a:pt x="46" y="36"/>
                  </a:cubicBezTo>
                  <a:cubicBezTo>
                    <a:pt x="58" y="14"/>
                    <a:pt x="63" y="5"/>
                    <a:pt x="63" y="5"/>
                  </a:cubicBezTo>
                  <a:cubicBezTo>
                    <a:pt x="65" y="2"/>
                    <a:pt x="64" y="1"/>
                    <a:pt x="67" y="1"/>
                  </a:cubicBezTo>
                  <a:cubicBezTo>
                    <a:pt x="68" y="1"/>
                    <a:pt x="71" y="1"/>
                    <a:pt x="71" y="1"/>
                  </a:cubicBezTo>
                  <a:cubicBezTo>
                    <a:pt x="71" y="1"/>
                    <a:pt x="75" y="1"/>
                    <a:pt x="76" y="1"/>
                  </a:cubicBezTo>
                  <a:cubicBezTo>
                    <a:pt x="99" y="1"/>
                    <a:pt x="239" y="0"/>
                    <a:pt x="253" y="0"/>
                  </a:cubicBezTo>
                  <a:cubicBezTo>
                    <a:pt x="258" y="0"/>
                    <a:pt x="259" y="3"/>
                    <a:pt x="258" y="5"/>
                  </a:cubicBezTo>
                  <a:cubicBezTo>
                    <a:pt x="252" y="13"/>
                    <a:pt x="200" y="94"/>
                    <a:pt x="200" y="94"/>
                  </a:cubicBezTo>
                  <a:cubicBezTo>
                    <a:pt x="198" y="97"/>
                    <a:pt x="199" y="98"/>
                    <a:pt x="191" y="98"/>
                  </a:cubicBezTo>
                  <a:cubicBezTo>
                    <a:pt x="186" y="99"/>
                    <a:pt x="66" y="110"/>
                    <a:pt x="4" y="117"/>
                  </a:cubicBezTo>
                  <a:cubicBezTo>
                    <a:pt x="4" y="117"/>
                    <a:pt x="1" y="117"/>
                    <a:pt x="0" y="116"/>
                  </a:cubicBezTo>
                  <a:cubicBezTo>
                    <a:pt x="0" y="116"/>
                    <a:pt x="0" y="114"/>
                    <a:pt x="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2" name="Freeform 464"/>
            <p:cNvSpPr>
              <a:spLocks/>
            </p:cNvSpPr>
            <p:nvPr/>
          </p:nvSpPr>
          <p:spPr bwMode="auto">
            <a:xfrm>
              <a:off x="4716" y="1420"/>
              <a:ext cx="602" cy="269"/>
            </a:xfrm>
            <a:custGeom>
              <a:avLst/>
              <a:gdLst>
                <a:gd name="T0" fmla="*/ 253 w 253"/>
                <a:gd name="T1" fmla="*/ 0 h 113"/>
                <a:gd name="T2" fmla="*/ 253 w 253"/>
                <a:gd name="T3" fmla="*/ 1 h 113"/>
                <a:gd name="T4" fmla="*/ 195 w 253"/>
                <a:gd name="T5" fmla="*/ 90 h 113"/>
                <a:gd name="T6" fmla="*/ 186 w 253"/>
                <a:gd name="T7" fmla="*/ 94 h 113"/>
                <a:gd name="T8" fmla="*/ 0 w 253"/>
                <a:gd name="T9" fmla="*/ 113 h 113"/>
                <a:gd name="T10" fmla="*/ 4 w 253"/>
                <a:gd name="T11" fmla="*/ 109 h 113"/>
                <a:gd name="T12" fmla="*/ 59 w 253"/>
                <a:gd name="T13" fmla="*/ 3 h 113"/>
                <a:gd name="T14" fmla="*/ 63 w 253"/>
                <a:gd name="T15" fmla="*/ 1 h 113"/>
                <a:gd name="T16" fmla="*/ 253 w 253"/>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13">
                  <a:moveTo>
                    <a:pt x="253" y="0"/>
                  </a:moveTo>
                  <a:cubicBezTo>
                    <a:pt x="253" y="0"/>
                    <a:pt x="253" y="0"/>
                    <a:pt x="253" y="1"/>
                  </a:cubicBezTo>
                  <a:cubicBezTo>
                    <a:pt x="248" y="9"/>
                    <a:pt x="197" y="87"/>
                    <a:pt x="195" y="90"/>
                  </a:cubicBezTo>
                  <a:cubicBezTo>
                    <a:pt x="193" y="93"/>
                    <a:pt x="193" y="94"/>
                    <a:pt x="186" y="94"/>
                  </a:cubicBezTo>
                  <a:cubicBezTo>
                    <a:pt x="179" y="95"/>
                    <a:pt x="0" y="113"/>
                    <a:pt x="0" y="113"/>
                  </a:cubicBezTo>
                  <a:cubicBezTo>
                    <a:pt x="0" y="113"/>
                    <a:pt x="3" y="110"/>
                    <a:pt x="4" y="109"/>
                  </a:cubicBezTo>
                  <a:cubicBezTo>
                    <a:pt x="5" y="108"/>
                    <a:pt x="58" y="5"/>
                    <a:pt x="59" y="3"/>
                  </a:cubicBezTo>
                  <a:cubicBezTo>
                    <a:pt x="60" y="2"/>
                    <a:pt x="61" y="1"/>
                    <a:pt x="63" y="1"/>
                  </a:cubicBezTo>
                  <a:cubicBezTo>
                    <a:pt x="65" y="2"/>
                    <a:pt x="253" y="0"/>
                    <a:pt x="25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3" name="Freeform 465"/>
            <p:cNvSpPr>
              <a:spLocks/>
            </p:cNvSpPr>
            <p:nvPr/>
          </p:nvSpPr>
          <p:spPr bwMode="auto">
            <a:xfrm>
              <a:off x="4787" y="1422"/>
              <a:ext cx="529" cy="176"/>
            </a:xfrm>
            <a:custGeom>
              <a:avLst/>
              <a:gdLst>
                <a:gd name="T0" fmla="*/ 175 w 222"/>
                <a:gd name="T1" fmla="*/ 74 h 74"/>
                <a:gd name="T2" fmla="*/ 217 w 222"/>
                <a:gd name="T3" fmla="*/ 9 h 74"/>
                <a:gd name="T4" fmla="*/ 222 w 222"/>
                <a:gd name="T5" fmla="*/ 2 h 74"/>
                <a:gd name="T6" fmla="*/ 219 w 222"/>
                <a:gd name="T7" fmla="*/ 0 h 74"/>
                <a:gd name="T8" fmla="*/ 33 w 222"/>
                <a:gd name="T9" fmla="*/ 0 h 74"/>
                <a:gd name="T10" fmla="*/ 29 w 222"/>
                <a:gd name="T11" fmla="*/ 3 h 74"/>
                <a:gd name="T12" fmla="*/ 0 w 222"/>
                <a:gd name="T13" fmla="*/ 59 h 74"/>
                <a:gd name="T14" fmla="*/ 175 w 22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74">
                  <a:moveTo>
                    <a:pt x="175" y="74"/>
                  </a:moveTo>
                  <a:cubicBezTo>
                    <a:pt x="187" y="55"/>
                    <a:pt x="207" y="25"/>
                    <a:pt x="217" y="9"/>
                  </a:cubicBezTo>
                  <a:cubicBezTo>
                    <a:pt x="219" y="6"/>
                    <a:pt x="221" y="3"/>
                    <a:pt x="222" y="2"/>
                  </a:cubicBezTo>
                  <a:cubicBezTo>
                    <a:pt x="222" y="1"/>
                    <a:pt x="221" y="0"/>
                    <a:pt x="219" y="0"/>
                  </a:cubicBezTo>
                  <a:cubicBezTo>
                    <a:pt x="217" y="0"/>
                    <a:pt x="34" y="0"/>
                    <a:pt x="33" y="0"/>
                  </a:cubicBezTo>
                  <a:cubicBezTo>
                    <a:pt x="30" y="1"/>
                    <a:pt x="30" y="1"/>
                    <a:pt x="29" y="3"/>
                  </a:cubicBezTo>
                  <a:cubicBezTo>
                    <a:pt x="29" y="3"/>
                    <a:pt x="9" y="42"/>
                    <a:pt x="0" y="59"/>
                  </a:cubicBezTo>
                  <a:cubicBezTo>
                    <a:pt x="48" y="28"/>
                    <a:pt x="157" y="21"/>
                    <a:pt x="17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4" name="Freeform 466"/>
            <p:cNvSpPr>
              <a:spLocks/>
            </p:cNvSpPr>
            <p:nvPr/>
          </p:nvSpPr>
          <p:spPr bwMode="auto">
            <a:xfrm>
              <a:off x="4759" y="1241"/>
              <a:ext cx="316" cy="22"/>
            </a:xfrm>
            <a:custGeom>
              <a:avLst/>
              <a:gdLst>
                <a:gd name="T0" fmla="*/ 2 w 316"/>
                <a:gd name="T1" fmla="*/ 22 h 22"/>
                <a:gd name="T2" fmla="*/ 0 w 316"/>
                <a:gd name="T3" fmla="*/ 8 h 22"/>
                <a:gd name="T4" fmla="*/ 316 w 316"/>
                <a:gd name="T5" fmla="*/ 0 h 22"/>
                <a:gd name="T6" fmla="*/ 316 w 316"/>
                <a:gd name="T7" fmla="*/ 15 h 22"/>
                <a:gd name="T8" fmla="*/ 2 w 316"/>
                <a:gd name="T9" fmla="*/ 22 h 22"/>
              </a:gdLst>
              <a:ahLst/>
              <a:cxnLst>
                <a:cxn ang="0">
                  <a:pos x="T0" y="T1"/>
                </a:cxn>
                <a:cxn ang="0">
                  <a:pos x="T2" y="T3"/>
                </a:cxn>
                <a:cxn ang="0">
                  <a:pos x="T4" y="T5"/>
                </a:cxn>
                <a:cxn ang="0">
                  <a:pos x="T6" y="T7"/>
                </a:cxn>
                <a:cxn ang="0">
                  <a:pos x="T8" y="T9"/>
                </a:cxn>
              </a:cxnLst>
              <a:rect l="0" t="0" r="r" b="b"/>
              <a:pathLst>
                <a:path w="316" h="22">
                  <a:moveTo>
                    <a:pt x="2" y="22"/>
                  </a:moveTo>
                  <a:lnTo>
                    <a:pt x="0" y="8"/>
                  </a:lnTo>
                  <a:lnTo>
                    <a:pt x="316" y="0"/>
                  </a:lnTo>
                  <a:lnTo>
                    <a:pt x="316" y="15"/>
                  </a:lnTo>
                  <a:lnTo>
                    <a:pt x="2" y="2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5" name="Freeform 467"/>
            <p:cNvSpPr>
              <a:spLocks/>
            </p:cNvSpPr>
            <p:nvPr/>
          </p:nvSpPr>
          <p:spPr bwMode="auto">
            <a:xfrm>
              <a:off x="4759" y="1315"/>
              <a:ext cx="316" cy="24"/>
            </a:xfrm>
            <a:custGeom>
              <a:avLst/>
              <a:gdLst>
                <a:gd name="T0" fmla="*/ 2 w 316"/>
                <a:gd name="T1" fmla="*/ 24 h 24"/>
                <a:gd name="T2" fmla="*/ 0 w 316"/>
                <a:gd name="T3" fmla="*/ 10 h 24"/>
                <a:gd name="T4" fmla="*/ 316 w 316"/>
                <a:gd name="T5" fmla="*/ 0 h 24"/>
                <a:gd name="T6" fmla="*/ 316 w 316"/>
                <a:gd name="T7" fmla="*/ 17 h 24"/>
                <a:gd name="T8" fmla="*/ 2 w 316"/>
                <a:gd name="T9" fmla="*/ 24 h 24"/>
              </a:gdLst>
              <a:ahLst/>
              <a:cxnLst>
                <a:cxn ang="0">
                  <a:pos x="T0" y="T1"/>
                </a:cxn>
                <a:cxn ang="0">
                  <a:pos x="T2" y="T3"/>
                </a:cxn>
                <a:cxn ang="0">
                  <a:pos x="T4" y="T5"/>
                </a:cxn>
                <a:cxn ang="0">
                  <a:pos x="T6" y="T7"/>
                </a:cxn>
                <a:cxn ang="0">
                  <a:pos x="T8" y="T9"/>
                </a:cxn>
              </a:cxnLst>
              <a:rect l="0" t="0" r="r" b="b"/>
              <a:pathLst>
                <a:path w="316" h="24">
                  <a:moveTo>
                    <a:pt x="2" y="24"/>
                  </a:moveTo>
                  <a:lnTo>
                    <a:pt x="0" y="10"/>
                  </a:lnTo>
                  <a:lnTo>
                    <a:pt x="316" y="0"/>
                  </a:lnTo>
                  <a:lnTo>
                    <a:pt x="316" y="17"/>
                  </a:lnTo>
                  <a:lnTo>
                    <a:pt x="2" y="2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grpSp>
        <p:nvGrpSpPr>
          <p:cNvPr id="16" name="Group 47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8121411" y="2151576"/>
            <a:ext cx="1155600" cy="1153366"/>
            <a:chOff x="5558" y="904"/>
            <a:chExt cx="1034" cy="1032"/>
          </a:xfrm>
        </p:grpSpPr>
        <p:sp>
          <p:nvSpPr>
            <p:cNvPr id="17" name="Freeform 471"/>
            <p:cNvSpPr>
              <a:spLocks/>
            </p:cNvSpPr>
            <p:nvPr/>
          </p:nvSpPr>
          <p:spPr bwMode="auto">
            <a:xfrm>
              <a:off x="5558" y="904"/>
              <a:ext cx="1034" cy="1032"/>
            </a:xfrm>
            <a:custGeom>
              <a:avLst/>
              <a:gdLst>
                <a:gd name="T0" fmla="*/ 31 w 434"/>
                <a:gd name="T1" fmla="*/ 160 h 434"/>
                <a:gd name="T2" fmla="*/ 274 w 434"/>
                <a:gd name="T3" fmla="*/ 31 h 434"/>
                <a:gd name="T4" fmla="*/ 403 w 434"/>
                <a:gd name="T5" fmla="*/ 274 h 434"/>
                <a:gd name="T6" fmla="*/ 161 w 434"/>
                <a:gd name="T7" fmla="*/ 403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3" y="58"/>
                    <a:pt x="171" y="0"/>
                    <a:pt x="274" y="31"/>
                  </a:cubicBezTo>
                  <a:cubicBezTo>
                    <a:pt x="377" y="63"/>
                    <a:pt x="434" y="171"/>
                    <a:pt x="403" y="274"/>
                  </a:cubicBezTo>
                  <a:cubicBezTo>
                    <a:pt x="372" y="376"/>
                    <a:pt x="263" y="434"/>
                    <a:pt x="161" y="403"/>
                  </a:cubicBezTo>
                  <a:cubicBezTo>
                    <a:pt x="58" y="371"/>
                    <a:pt x="0" y="263"/>
                    <a:pt x="31" y="160"/>
                  </a:cubicBezTo>
                  <a:close/>
                </a:path>
              </a:pathLst>
            </a:custGeom>
            <a:solidFill>
              <a:srgbClr val="96D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Freeform 472"/>
            <p:cNvSpPr>
              <a:spLocks noEditPoints="1"/>
            </p:cNvSpPr>
            <p:nvPr/>
          </p:nvSpPr>
          <p:spPr bwMode="auto">
            <a:xfrm>
              <a:off x="5737" y="1051"/>
              <a:ext cx="679" cy="738"/>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grpSp>
        <p:nvGrpSpPr>
          <p:cNvPr id="19" name="组合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35974" y="2210808"/>
            <a:ext cx="1033784" cy="1034902"/>
            <a:chOff x="2067705" y="1626643"/>
            <a:chExt cx="1025850" cy="1026958"/>
          </a:xfrm>
        </p:grpSpPr>
        <p:sp>
          <p:nvSpPr>
            <p:cNvPr id="20" name="Oval 436"/>
            <p:cNvSpPr>
              <a:spLocks noChangeArrowheads="1"/>
            </p:cNvSpPr>
            <p:nvPr/>
          </p:nvSpPr>
          <p:spPr bwMode="auto">
            <a:xfrm>
              <a:off x="2067705" y="1626643"/>
              <a:ext cx="1025850" cy="1026958"/>
            </a:xfrm>
            <a:prstGeom prst="ellipse">
              <a:avLst/>
            </a:prstGeom>
            <a:solidFill>
              <a:srgbClr val="E46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nvGrpSpPr>
            <p:cNvPr id="21" name="组合 20"/>
            <p:cNvGrpSpPr/>
            <p:nvPr/>
          </p:nvGrpSpPr>
          <p:grpSpPr>
            <a:xfrm>
              <a:off x="2207512" y="1770695"/>
              <a:ext cx="744410" cy="717960"/>
              <a:chOff x="2147680" y="1712989"/>
              <a:chExt cx="864074" cy="833372"/>
            </a:xfrm>
          </p:grpSpPr>
          <p:sp>
            <p:nvSpPr>
              <p:cNvPr id="22" name="Freeform 252"/>
              <p:cNvSpPr>
                <a:spLocks/>
              </p:cNvSpPr>
              <p:nvPr/>
            </p:nvSpPr>
            <p:spPr bwMode="auto">
              <a:xfrm>
                <a:off x="2283652" y="1901595"/>
                <a:ext cx="592132" cy="644766"/>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23" name="Freeform 253"/>
              <p:cNvSpPr>
                <a:spLocks/>
              </p:cNvSpPr>
              <p:nvPr/>
            </p:nvSpPr>
            <p:spPr bwMode="auto">
              <a:xfrm>
                <a:off x="2147680" y="1712989"/>
                <a:ext cx="864074" cy="46932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grpSp>
      <p:sp>
        <p:nvSpPr>
          <p:cNvPr id="24"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635974" y="3304942"/>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01</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33" name="Freeform 442"/>
          <p:cNvSpPr>
            <a:spLocks/>
          </p:cNvSpPr>
          <p:nvPr/>
        </p:nvSpPr>
        <p:spPr bwMode="auto">
          <a:xfrm>
            <a:off x="3090514" y="2151017"/>
            <a:ext cx="1154484" cy="1154484"/>
          </a:xfrm>
          <a:custGeom>
            <a:avLst/>
            <a:gdLst>
              <a:gd name="T0" fmla="*/ 31 w 434"/>
              <a:gd name="T1" fmla="*/ 160 h 434"/>
              <a:gd name="T2" fmla="*/ 274 w 434"/>
              <a:gd name="T3" fmla="*/ 31 h 434"/>
              <a:gd name="T4" fmla="*/ 403 w 434"/>
              <a:gd name="T5" fmla="*/ 273 h 434"/>
              <a:gd name="T6" fmla="*/ 160 w 434"/>
              <a:gd name="T7" fmla="*/ 402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2" y="58"/>
                  <a:pt x="171" y="0"/>
                  <a:pt x="274" y="31"/>
                </a:cubicBezTo>
                <a:cubicBezTo>
                  <a:pt x="376" y="62"/>
                  <a:pt x="434" y="171"/>
                  <a:pt x="403" y="273"/>
                </a:cubicBezTo>
                <a:cubicBezTo>
                  <a:pt x="371" y="376"/>
                  <a:pt x="263" y="434"/>
                  <a:pt x="160" y="402"/>
                </a:cubicBezTo>
                <a:cubicBezTo>
                  <a:pt x="58" y="371"/>
                  <a:pt x="0" y="263"/>
                  <a:pt x="31" y="160"/>
                </a:cubicBezTo>
                <a:close/>
              </a:path>
            </a:pathLst>
          </a:custGeom>
          <a:solidFill>
            <a:srgbClr val="009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nvGrpSpPr>
          <p:cNvPr id="3" name="组合 2"/>
          <p:cNvGrpSpPr/>
          <p:nvPr/>
        </p:nvGrpSpPr>
        <p:grpSpPr>
          <a:xfrm>
            <a:off x="3202274" y="2289600"/>
            <a:ext cx="840438" cy="819203"/>
            <a:chOff x="4286373" y="2157716"/>
            <a:chExt cx="840438" cy="819203"/>
          </a:xfrm>
        </p:grpSpPr>
        <p:sp>
          <p:nvSpPr>
            <p:cNvPr id="34" name="Oval 443"/>
            <p:cNvSpPr>
              <a:spLocks noChangeArrowheads="1"/>
            </p:cNvSpPr>
            <p:nvPr/>
          </p:nvSpPr>
          <p:spPr bwMode="auto">
            <a:xfrm>
              <a:off x="4286373" y="2572347"/>
              <a:ext cx="117348" cy="11734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5" name="Oval 444"/>
            <p:cNvSpPr>
              <a:spLocks noChangeArrowheads="1"/>
            </p:cNvSpPr>
            <p:nvPr/>
          </p:nvSpPr>
          <p:spPr bwMode="auto">
            <a:xfrm>
              <a:off x="4937936" y="2751163"/>
              <a:ext cx="188875" cy="188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6" name="Oval 445"/>
            <p:cNvSpPr>
              <a:spLocks noChangeArrowheads="1"/>
            </p:cNvSpPr>
            <p:nvPr/>
          </p:nvSpPr>
          <p:spPr bwMode="auto">
            <a:xfrm>
              <a:off x="4783707" y="2157716"/>
              <a:ext cx="117348" cy="11734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7" name="Oval 446"/>
            <p:cNvSpPr>
              <a:spLocks noChangeArrowheads="1"/>
            </p:cNvSpPr>
            <p:nvPr/>
          </p:nvSpPr>
          <p:spPr bwMode="auto">
            <a:xfrm>
              <a:off x="4365723" y="2330944"/>
              <a:ext cx="82703" cy="815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8" name="Oval 447"/>
            <p:cNvSpPr>
              <a:spLocks noChangeArrowheads="1"/>
            </p:cNvSpPr>
            <p:nvPr/>
          </p:nvSpPr>
          <p:spPr bwMode="auto">
            <a:xfrm>
              <a:off x="4978170" y="2386824"/>
              <a:ext cx="82703" cy="79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9" name="Oval 448"/>
            <p:cNvSpPr>
              <a:spLocks noChangeArrowheads="1"/>
            </p:cNvSpPr>
            <p:nvPr/>
          </p:nvSpPr>
          <p:spPr bwMode="auto">
            <a:xfrm>
              <a:off x="4509894" y="2897569"/>
              <a:ext cx="79350" cy="79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0" name="Oval 449"/>
            <p:cNvSpPr>
              <a:spLocks noChangeArrowheads="1"/>
            </p:cNvSpPr>
            <p:nvPr/>
          </p:nvSpPr>
          <p:spPr bwMode="auto">
            <a:xfrm>
              <a:off x="4584773" y="2466174"/>
              <a:ext cx="292812" cy="2950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1" name="Freeform 450"/>
            <p:cNvSpPr>
              <a:spLocks/>
            </p:cNvSpPr>
            <p:nvPr/>
          </p:nvSpPr>
          <p:spPr bwMode="auto">
            <a:xfrm>
              <a:off x="4419368" y="2381236"/>
              <a:ext cx="279401" cy="225756"/>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2" name="Freeform 451"/>
            <p:cNvSpPr>
              <a:spLocks/>
            </p:cNvSpPr>
            <p:nvPr/>
          </p:nvSpPr>
          <p:spPr bwMode="auto">
            <a:xfrm>
              <a:off x="4743473" y="2213596"/>
              <a:ext cx="282754" cy="41463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3" name="Freeform 452"/>
            <p:cNvSpPr>
              <a:spLocks/>
            </p:cNvSpPr>
            <p:nvPr/>
          </p:nvSpPr>
          <p:spPr bwMode="auto">
            <a:xfrm>
              <a:off x="4386958" y="2639403"/>
              <a:ext cx="321870" cy="31293"/>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4" name="Freeform 453"/>
            <p:cNvSpPr>
              <a:spLocks/>
            </p:cNvSpPr>
            <p:nvPr/>
          </p:nvSpPr>
          <p:spPr bwMode="auto">
            <a:xfrm>
              <a:off x="4531128" y="2684107"/>
              <a:ext cx="183287" cy="269342"/>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5" name="Freeform 454"/>
            <p:cNvSpPr>
              <a:spLocks/>
            </p:cNvSpPr>
            <p:nvPr/>
          </p:nvSpPr>
          <p:spPr bwMode="auto">
            <a:xfrm>
              <a:off x="4704357" y="2612580"/>
              <a:ext cx="358751" cy="258166"/>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
        <p:nvSpPr>
          <p:cNvPr id="49"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0" y="3702724"/>
            <a:ext cx="227449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Arial" panose="020B0604020202020204" pitchFamily="34" charset="0"/>
                <a:ea typeface="方正正纤黑简体"/>
                <a:cs typeface="Arial" panose="020B0604020202020204" pitchFamily="34" charset="0"/>
              </a:rPr>
              <a:t>Introduction</a:t>
            </a:r>
            <a:endParaRPr lang="zh-CN" altLang="en-US" sz="2400" b="1" dirty="0">
              <a:solidFill>
                <a:prstClr val="black">
                  <a:lumMod val="75000"/>
                  <a:lumOff val="25000"/>
                </a:prstClr>
              </a:solidFill>
              <a:latin typeface="Arial" panose="020B0604020202020204" pitchFamily="34" charset="0"/>
              <a:ea typeface="方正正纤黑简体"/>
              <a:cs typeface="Arial" panose="020B0604020202020204" pitchFamily="34" charset="0"/>
            </a:endParaRPr>
          </a:p>
        </p:txBody>
      </p:sp>
      <p:sp>
        <p:nvSpPr>
          <p:cNvPr id="53"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stretch>
            <a:fillRect/>
          </a:stretch>
        </p:blipFill>
        <p:spPr>
          <a:xfrm>
            <a:off x="5375907" y="444564"/>
            <a:ext cx="1440186" cy="1118260"/>
          </a:xfrm>
          <a:prstGeom prst="rect">
            <a:avLst/>
          </a:prstGeom>
        </p:spPr>
      </p:pic>
      <p:sp>
        <p:nvSpPr>
          <p:cNvPr id="46"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3200115" y="3304942"/>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02</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4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2331059" y="3644510"/>
            <a:ext cx="268084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Review of Original Design</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sp>
        <p:nvSpPr>
          <p:cNvPr id="48"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5764256" y="3304942"/>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03</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50"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4892038" y="3644510"/>
            <a:ext cx="274698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Implementation</a:t>
            </a:r>
          </a:p>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In Detail</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sp>
        <p:nvSpPr>
          <p:cNvPr id="51"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8328396" y="3304942"/>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04</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52"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7582177" y="3643492"/>
            <a:ext cx="227449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Analysis</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grpSp>
        <p:nvGrpSpPr>
          <p:cNvPr id="54" name="组合 5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1CFC05D-1A31-C600-4AA8-266684D325A7}"/>
              </a:ext>
            </a:extLst>
          </p:cNvPr>
          <p:cNvGrpSpPr/>
          <p:nvPr/>
        </p:nvGrpSpPr>
        <p:grpSpPr>
          <a:xfrm>
            <a:off x="10401542" y="2126989"/>
            <a:ext cx="1154483" cy="1118719"/>
            <a:chOff x="6737059" y="4731090"/>
            <a:chExt cx="517445" cy="517445"/>
          </a:xfrm>
        </p:grpSpPr>
        <p:sp>
          <p:nvSpPr>
            <p:cNvPr id="55" name="椭圆 54">
              <a:extLst>
                <a:ext uri="{FF2B5EF4-FFF2-40B4-BE49-F238E27FC236}">
                  <a16:creationId xmlns:a16="http://schemas.microsoft.com/office/drawing/2014/main" id="{998C24FD-1ED1-98AE-DEB4-838B949F7032}"/>
                </a:ext>
              </a:extLst>
            </p:cNvPr>
            <p:cNvSpPr/>
            <p:nvPr/>
          </p:nvSpPr>
          <p:spPr>
            <a:xfrm>
              <a:off x="6737059" y="4731090"/>
              <a:ext cx="517445" cy="517445"/>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56" name="Freeform 41">
              <a:extLst>
                <a:ext uri="{FF2B5EF4-FFF2-40B4-BE49-F238E27FC236}">
                  <a16:creationId xmlns:a16="http://schemas.microsoft.com/office/drawing/2014/main" id="{2DA8CDB2-B5F1-4FF0-5D4A-C49E9FFA9BE7}"/>
                </a:ext>
              </a:extLst>
            </p:cNvPr>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sp>
        <p:nvSpPr>
          <p:cNvPr id="57"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7619DD5-909C-A3F2-964D-574FF6C4EED5}"/>
              </a:ext>
            </a:extLst>
          </p:cNvPr>
          <p:cNvSpPr txBox="1"/>
          <p:nvPr/>
        </p:nvSpPr>
        <p:spPr>
          <a:xfrm>
            <a:off x="10501508" y="3273743"/>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05</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58"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4A93A16-3767-1B26-B89A-3435100EB3DC}"/>
              </a:ext>
            </a:extLst>
          </p:cNvPr>
          <p:cNvSpPr>
            <a:spLocks noChangeArrowheads="1"/>
          </p:cNvSpPr>
          <p:nvPr/>
        </p:nvSpPr>
        <p:spPr bwMode="auto">
          <a:xfrm>
            <a:off x="9755289" y="3612293"/>
            <a:ext cx="227449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Future Work</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spTree>
    <p:extLst>
      <p:ext uri="{BB962C8B-B14F-4D97-AF65-F5344CB8AC3E}">
        <p14:creationId xmlns:p14="http://schemas.microsoft.com/office/powerpoint/2010/main" val="269514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357066" y="266131"/>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kumimoji="1" lang="zh-CN" altLang="en-US" sz="3200" dirty="0">
              <a:solidFill>
                <a:prstClr val="black">
                  <a:lumMod val="75000"/>
                  <a:lumOff val="25000"/>
                </a:prstClr>
              </a:solidFill>
              <a:latin typeface="Agency FB" panose="020B0503020202020204" pitchFamily="34" charset="0"/>
            </a:endParaRPr>
          </a:p>
        </p:txBody>
      </p:sp>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665102" y="1065765"/>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Final Hardware Structure</a:t>
            </a:r>
            <a:endParaRPr kumimoji="1" lang="zh-CN" altLang="en-US" sz="3200" dirty="0">
              <a:solidFill>
                <a:prstClr val="black">
                  <a:lumMod val="75000"/>
                  <a:lumOff val="25000"/>
                </a:prstClr>
              </a:solidFill>
              <a:latin typeface="Agency FB" panose="020B0503020202020204" pitchFamily="34"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85" y="2924537"/>
            <a:ext cx="6032296" cy="339421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63533" y="-1762446"/>
            <a:ext cx="4684142" cy="8324570"/>
          </a:xfrm>
          <a:prstGeom prst="rect">
            <a:avLst/>
          </a:prstGeom>
        </p:spPr>
      </p:pic>
    </p:spTree>
    <p:extLst>
      <p:ext uri="{BB962C8B-B14F-4D97-AF65-F5344CB8AC3E}">
        <p14:creationId xmlns:p14="http://schemas.microsoft.com/office/powerpoint/2010/main" val="606819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357066" y="266131"/>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kumimoji="1" lang="zh-CN" altLang="en-US" sz="3200" dirty="0">
              <a:solidFill>
                <a:prstClr val="black">
                  <a:lumMod val="75000"/>
                  <a:lumOff val="25000"/>
                </a:prstClr>
              </a:solidFill>
              <a:latin typeface="Agency FB" panose="020B0503020202020204" pitchFamily="34" charset="0"/>
            </a:endParaRPr>
          </a:p>
        </p:txBody>
      </p:sp>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665102" y="1065765"/>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Final Hardware Structure</a:t>
            </a:r>
            <a:endParaRPr kumimoji="1" lang="zh-CN" altLang="en-US" sz="3200" dirty="0">
              <a:solidFill>
                <a:prstClr val="black">
                  <a:lumMod val="75000"/>
                  <a:lumOff val="25000"/>
                </a:prstClr>
              </a:solidFill>
              <a:latin typeface="Agency FB" panose="020B0503020202020204" pitchFamily="34" charset="0"/>
            </a:endParaRPr>
          </a:p>
        </p:txBody>
      </p:sp>
      <p:pic>
        <p:nvPicPr>
          <p:cNvPr id="8" name="图片 7"/>
          <p:cNvPicPr>
            <a:picLocks noChangeAspect="1"/>
          </p:cNvPicPr>
          <p:nvPr/>
        </p:nvPicPr>
        <p:blipFill>
          <a:blip r:embed="rId2"/>
          <a:stretch>
            <a:fillRect/>
          </a:stretch>
        </p:blipFill>
        <p:spPr>
          <a:xfrm>
            <a:off x="709304" y="1990634"/>
            <a:ext cx="5627182" cy="4392804"/>
          </a:xfrm>
          <a:prstGeom prst="rect">
            <a:avLst/>
          </a:prstGeom>
        </p:spPr>
      </p:pic>
      <p:pic>
        <p:nvPicPr>
          <p:cNvPr id="5" name="图片 4" descr="图示&#10;&#10;描述已自动生成">
            <a:extLst>
              <a:ext uri="{FF2B5EF4-FFF2-40B4-BE49-F238E27FC236}">
                <a16:creationId xmlns:a16="http://schemas.microsoft.com/office/drawing/2014/main" id="{817D739A-D4B4-CD0F-F13B-192CE351E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942" y="795700"/>
            <a:ext cx="5282713" cy="4676996"/>
          </a:xfrm>
          <a:prstGeom prst="rect">
            <a:avLst/>
          </a:prstGeom>
        </p:spPr>
      </p:pic>
      <p:sp>
        <p:nvSpPr>
          <p:cNvPr id="9" name="文本框 1">
            <a:extLst>
              <a:ext uri="{FF2B5EF4-FFF2-40B4-BE49-F238E27FC236}">
                <a16:creationId xmlns:a16="http://schemas.microsoft.com/office/drawing/2014/main" id="{2A43E354-447F-E174-2423-DB7EB998C6FE}"/>
              </a:ext>
            </a:extLst>
          </p:cNvPr>
          <p:cNvSpPr txBox="1"/>
          <p:nvPr/>
        </p:nvSpPr>
        <p:spPr>
          <a:xfrm>
            <a:off x="7160953" y="5584275"/>
            <a:ext cx="4309906" cy="2462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r>
              <a:rPr lang="en-US" sz="1600" kern="100" dirty="0">
                <a:effectLst/>
                <a:latin typeface="Times New Roman" panose="02020603050405020304" pitchFamily="18" charset="0"/>
                <a:ea typeface="等线 Light" panose="02010600030101010101" pitchFamily="2" charset="-122"/>
                <a:cs typeface="Times New Roman" panose="02020603050405020304" pitchFamily="18" charset="0"/>
              </a:rPr>
              <a:t>Device Schematic</a:t>
            </a:r>
            <a:endParaRPr lang="zh-CN" sz="16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4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B90B67D-2C42-A740-39D0-BE1B28E3CADA}"/>
              </a:ext>
            </a:extLst>
          </p:cNvPr>
          <p:cNvSpPr txBox="1">
            <a:spLocks/>
          </p:cNvSpPr>
          <p:nvPr/>
        </p:nvSpPr>
        <p:spPr>
          <a:xfrm>
            <a:off x="3145943" y="130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Log File Generation</a:t>
            </a:r>
            <a:endParaRPr kumimoji="1" lang="zh-CN" altLang="en-US" sz="3200" dirty="0">
              <a:solidFill>
                <a:prstClr val="black">
                  <a:lumMod val="75000"/>
                  <a:lumOff val="25000"/>
                </a:prstClr>
              </a:solidFill>
              <a:latin typeface="Agency FB" panose="020B0503020202020204" pitchFamily="34" charset="0"/>
            </a:endParaRPr>
          </a:p>
        </p:txBody>
      </p:sp>
      <p:pic>
        <p:nvPicPr>
          <p:cNvPr id="3" name="图片 2">
            <a:extLst>
              <a:ext uri="{FF2B5EF4-FFF2-40B4-BE49-F238E27FC236}">
                <a16:creationId xmlns:a16="http://schemas.microsoft.com/office/drawing/2014/main" id="{2C44181A-0DD4-BA4F-D898-4AF3ED627644}"/>
              </a:ext>
            </a:extLst>
          </p:cNvPr>
          <p:cNvPicPr>
            <a:picLocks noChangeAspect="1"/>
          </p:cNvPicPr>
          <p:nvPr/>
        </p:nvPicPr>
        <p:blipFill rotWithShape="1">
          <a:blip r:embed="rId2"/>
          <a:srcRect r="33395" b="3609"/>
          <a:stretch/>
        </p:blipFill>
        <p:spPr>
          <a:xfrm>
            <a:off x="54528" y="786833"/>
            <a:ext cx="8120543" cy="5983084"/>
          </a:xfrm>
          <a:prstGeom prst="rect">
            <a:avLst/>
          </a:prstGeom>
        </p:spPr>
      </p:pic>
      <p:pic>
        <p:nvPicPr>
          <p:cNvPr id="4" name="图片 3">
            <a:extLst>
              <a:ext uri="{FF2B5EF4-FFF2-40B4-BE49-F238E27FC236}">
                <a16:creationId xmlns:a16="http://schemas.microsoft.com/office/drawing/2014/main" id="{C0D1A2AF-B1B5-9D17-1259-F8197BCC734C}"/>
              </a:ext>
            </a:extLst>
          </p:cNvPr>
          <p:cNvPicPr>
            <a:picLocks noChangeAspect="1"/>
          </p:cNvPicPr>
          <p:nvPr/>
        </p:nvPicPr>
        <p:blipFill rotWithShape="1">
          <a:blip r:embed="rId3"/>
          <a:srcRect l="103" t="-68" r="69863" b="1447"/>
          <a:stretch/>
        </p:blipFill>
        <p:spPr>
          <a:xfrm>
            <a:off x="8258961" y="395293"/>
            <a:ext cx="3661794" cy="6121502"/>
          </a:xfrm>
          <a:prstGeom prst="rect">
            <a:avLst/>
          </a:prstGeom>
        </p:spPr>
      </p:pic>
    </p:spTree>
    <p:extLst>
      <p:ext uri="{BB962C8B-B14F-4D97-AF65-F5344CB8AC3E}">
        <p14:creationId xmlns:p14="http://schemas.microsoft.com/office/powerpoint/2010/main" val="203564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BE05E-69EE-8F40-C252-FC784E6B444C}"/>
              </a:ext>
            </a:extLst>
          </p:cNvPr>
          <p:cNvSpPr>
            <a:spLocks noGrp="1"/>
          </p:cNvSpPr>
          <p:nvPr>
            <p:ph type="title"/>
          </p:nvPr>
        </p:nvSpPr>
        <p:spPr>
          <a:xfrm>
            <a:off x="602167" y="32682"/>
            <a:ext cx="10515600" cy="1325563"/>
          </a:xfrm>
        </p:spPr>
        <p:txBody>
          <a:bodyPr/>
          <a:lstStyle/>
          <a:p>
            <a:r>
              <a:rPr lang="en-US" altLang="zh-CN" dirty="0">
                <a:latin typeface="+mn-lt"/>
              </a:rPr>
              <a:t>Old Data Transmission Frame</a:t>
            </a:r>
            <a:endParaRPr lang="zh-CN" altLang="en-US" dirty="0">
              <a:latin typeface="+mn-lt"/>
            </a:endParaRPr>
          </a:p>
        </p:txBody>
      </p:sp>
      <p:sp>
        <p:nvSpPr>
          <p:cNvPr id="32" name="文本框 2">
            <a:extLst>
              <a:ext uri="{FF2B5EF4-FFF2-40B4-BE49-F238E27FC236}">
                <a16:creationId xmlns:a16="http://schemas.microsoft.com/office/drawing/2014/main" id="{B5026E86-61DB-26B9-8B52-AA8BBD920AE1}"/>
              </a:ext>
            </a:extLst>
          </p:cNvPr>
          <p:cNvSpPr txBox="1">
            <a:spLocks noChangeArrowheads="1"/>
          </p:cNvSpPr>
          <p:nvPr/>
        </p:nvSpPr>
        <p:spPr bwMode="auto">
          <a:xfrm>
            <a:off x="5464744" y="1744199"/>
            <a:ext cx="1666757" cy="246221"/>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chemeClr val="accent1"/>
                </a:solidFill>
                <a:effectLst/>
                <a:latin typeface="Times New Roman" panose="02020603050405020304" pitchFamily="18" charset="0"/>
                <a:ea typeface="等线" panose="02010600030101010101" pitchFamily="2" charset="-122"/>
                <a:cs typeface="Times New Roman" panose="02020603050405020304" pitchFamily="18" charset="0"/>
              </a:rPr>
              <a:t>WIFI Module (STA mode)</a:t>
            </a:r>
            <a:endParaRPr lang="zh-CN" sz="1050" kern="100" dirty="0">
              <a:solidFill>
                <a:schemeClr val="accent1"/>
              </a:solidFill>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860C3486-B193-5D9C-5745-FB455A091C4F}"/>
              </a:ext>
            </a:extLst>
          </p:cNvPr>
          <p:cNvCxnSpPr/>
          <p:nvPr/>
        </p:nvCxnSpPr>
        <p:spPr>
          <a:xfrm flipH="1">
            <a:off x="4651692" y="1744199"/>
            <a:ext cx="813052" cy="82434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003FB0CC-E776-43BA-D85E-90339BE73A52}"/>
              </a:ext>
            </a:extLst>
          </p:cNvPr>
          <p:cNvCxnSpPr>
            <a:cxnSpLocks/>
          </p:cNvCxnSpPr>
          <p:nvPr/>
        </p:nvCxnSpPr>
        <p:spPr>
          <a:xfrm flipH="1">
            <a:off x="8125367" y="3757311"/>
            <a:ext cx="957946" cy="1353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360E5ACF-DD13-B7D3-870C-3020DB6D2E5F}"/>
              </a:ext>
            </a:extLst>
          </p:cNvPr>
          <p:cNvGrpSpPr/>
          <p:nvPr/>
        </p:nvGrpSpPr>
        <p:grpSpPr>
          <a:xfrm>
            <a:off x="8895709" y="577654"/>
            <a:ext cx="1666126" cy="936085"/>
            <a:chOff x="8895709" y="577654"/>
            <a:chExt cx="1666126" cy="936085"/>
          </a:xfrm>
        </p:grpSpPr>
        <p:cxnSp>
          <p:nvCxnSpPr>
            <p:cNvPr id="49" name="直接箭头连接符 48">
              <a:extLst>
                <a:ext uri="{FF2B5EF4-FFF2-40B4-BE49-F238E27FC236}">
                  <a16:creationId xmlns:a16="http://schemas.microsoft.com/office/drawing/2014/main" id="{5BAE5444-E313-126E-D459-FB01BB222816}"/>
                </a:ext>
              </a:extLst>
            </p:cNvPr>
            <p:cNvCxnSpPr>
              <a:cxnSpLocks/>
            </p:cNvCxnSpPr>
            <p:nvPr/>
          </p:nvCxnSpPr>
          <p:spPr>
            <a:xfrm>
              <a:off x="8895709" y="695463"/>
              <a:ext cx="537439"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7CFB47D1-6C1F-9AAF-C02E-20E45C810C2D}"/>
                </a:ext>
              </a:extLst>
            </p:cNvPr>
            <p:cNvCxnSpPr>
              <a:cxnSpLocks/>
            </p:cNvCxnSpPr>
            <p:nvPr/>
          </p:nvCxnSpPr>
          <p:spPr>
            <a:xfrm>
              <a:off x="8895709" y="1047172"/>
              <a:ext cx="53743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2D4EC1-0954-88B6-C19A-E3AA1BC24D87}"/>
                </a:ext>
              </a:extLst>
            </p:cNvPr>
            <p:cNvCxnSpPr>
              <a:cxnSpLocks/>
            </p:cNvCxnSpPr>
            <p:nvPr/>
          </p:nvCxnSpPr>
          <p:spPr>
            <a:xfrm>
              <a:off x="8895709" y="1388499"/>
              <a:ext cx="53743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2">
              <a:extLst>
                <a:ext uri="{FF2B5EF4-FFF2-40B4-BE49-F238E27FC236}">
                  <a16:creationId xmlns:a16="http://schemas.microsoft.com/office/drawing/2014/main" id="{585FD5F5-2376-92CE-B3AA-E1F30C6C5230}"/>
                </a:ext>
              </a:extLst>
            </p:cNvPr>
            <p:cNvSpPr txBox="1">
              <a:spLocks noChangeArrowheads="1"/>
            </p:cNvSpPr>
            <p:nvPr/>
          </p:nvSpPr>
          <p:spPr bwMode="auto">
            <a:xfrm>
              <a:off x="9451011" y="1267518"/>
              <a:ext cx="1110824" cy="246221"/>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chemeClr val="accent1"/>
                  </a:solidFill>
                  <a:effectLst/>
                  <a:latin typeface="Times New Roman" panose="02020603050405020304" pitchFamily="18" charset="0"/>
                  <a:ea typeface="等线" panose="02010600030101010101" pitchFamily="2" charset="-122"/>
                  <a:cs typeface="Times New Roman" panose="02020603050405020304" pitchFamily="18" charset="0"/>
                </a:rPr>
                <a:t>WIFI Connection</a:t>
              </a:r>
              <a:endParaRPr lang="zh-CN" sz="1050" kern="100" dirty="0">
                <a:solidFill>
                  <a:schemeClr val="accent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7" name="文本框 2">
              <a:extLst>
                <a:ext uri="{FF2B5EF4-FFF2-40B4-BE49-F238E27FC236}">
                  <a16:creationId xmlns:a16="http://schemas.microsoft.com/office/drawing/2014/main" id="{0B19BD64-7A36-0E9D-F4E3-070F8963804D}"/>
                </a:ext>
              </a:extLst>
            </p:cNvPr>
            <p:cNvSpPr txBox="1">
              <a:spLocks noChangeArrowheads="1"/>
            </p:cNvSpPr>
            <p:nvPr/>
          </p:nvSpPr>
          <p:spPr bwMode="auto">
            <a:xfrm>
              <a:off x="9451011" y="920214"/>
              <a:ext cx="1110824" cy="246221"/>
            </a:xfrm>
            <a:prstGeom prst="rect">
              <a:avLst/>
            </a:prstGeom>
            <a:noFill/>
            <a:ln w="9525">
              <a:noFill/>
              <a:miter lim="800000"/>
              <a:headEnd/>
              <a:tailEnd/>
            </a:ln>
          </p:spPr>
          <p:txBody>
            <a:bodyPr rot="0" vert="horz" wrap="square" lIns="91440" tIns="45720" rIns="91440" bIns="45720" anchor="t" anchorCtr="0">
              <a:spAutoFit/>
            </a:bodyPr>
            <a:lstStyle/>
            <a:p>
              <a:pPr algn="just"/>
              <a:r>
                <a:rPr lang="en-US" altLang="zh-CN" sz="1000" kern="100" dirty="0">
                  <a:solidFill>
                    <a:schemeClr val="tx1">
                      <a:lumMod val="50000"/>
                      <a:lumOff val="50000"/>
                    </a:schemeClr>
                  </a:solidFill>
                  <a:effectLst/>
                  <a:latin typeface="Times New Roman" panose="02020603050405020304" pitchFamily="18" charset="0"/>
                  <a:ea typeface="等线" panose="02010600030101010101" pitchFamily="2" charset="-122"/>
                  <a:cs typeface="Times New Roman" panose="02020603050405020304" pitchFamily="18" charset="0"/>
                </a:rPr>
                <a:t>Ports Connection</a:t>
              </a:r>
              <a:endParaRPr lang="zh-CN" sz="1050" kern="100" dirty="0">
                <a:solidFill>
                  <a:schemeClr val="tx1">
                    <a:lumMod val="50000"/>
                    <a:lumOff val="5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5" name="文本框 2">
              <a:extLst>
                <a:ext uri="{FF2B5EF4-FFF2-40B4-BE49-F238E27FC236}">
                  <a16:creationId xmlns:a16="http://schemas.microsoft.com/office/drawing/2014/main" id="{CE56A112-40A9-C3AA-1439-FEB62FCC383B}"/>
                </a:ext>
              </a:extLst>
            </p:cNvPr>
            <p:cNvSpPr txBox="1">
              <a:spLocks noChangeArrowheads="1"/>
            </p:cNvSpPr>
            <p:nvPr/>
          </p:nvSpPr>
          <p:spPr bwMode="auto">
            <a:xfrm>
              <a:off x="9448200" y="577654"/>
              <a:ext cx="928699" cy="246221"/>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Data </a:t>
              </a:r>
              <a:r>
                <a:rPr lang="en-US" sz="1000" kern="1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Flow</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AE650F33-1F2A-D3B1-0A7B-D1297E97B414}"/>
              </a:ext>
            </a:extLst>
          </p:cNvPr>
          <p:cNvGrpSpPr/>
          <p:nvPr/>
        </p:nvGrpSpPr>
        <p:grpSpPr>
          <a:xfrm>
            <a:off x="1078787" y="1105596"/>
            <a:ext cx="8354361" cy="5917915"/>
            <a:chOff x="1078787" y="1105596"/>
            <a:chExt cx="8354361" cy="5917915"/>
          </a:xfrm>
        </p:grpSpPr>
        <p:grpSp>
          <p:nvGrpSpPr>
            <p:cNvPr id="67" name="组合 66">
              <a:extLst>
                <a:ext uri="{FF2B5EF4-FFF2-40B4-BE49-F238E27FC236}">
                  <a16:creationId xmlns:a16="http://schemas.microsoft.com/office/drawing/2014/main" id="{218537EF-7000-7A8A-A442-EE949509A145}"/>
                </a:ext>
              </a:extLst>
            </p:cNvPr>
            <p:cNvGrpSpPr/>
            <p:nvPr/>
          </p:nvGrpSpPr>
          <p:grpSpPr>
            <a:xfrm>
              <a:off x="1078787" y="1105596"/>
              <a:ext cx="8354361" cy="5917915"/>
              <a:chOff x="1078787" y="1104968"/>
              <a:chExt cx="8354361" cy="5917915"/>
            </a:xfrm>
          </p:grpSpPr>
          <p:cxnSp>
            <p:nvCxnSpPr>
              <p:cNvPr id="28" name="直接箭头连接符 27">
                <a:extLst>
                  <a:ext uri="{FF2B5EF4-FFF2-40B4-BE49-F238E27FC236}">
                    <a16:creationId xmlns:a16="http://schemas.microsoft.com/office/drawing/2014/main" id="{048494C0-4954-0B11-C6C7-15F9946AC499}"/>
                  </a:ext>
                </a:extLst>
              </p:cNvPr>
              <p:cNvCxnSpPr/>
              <p:nvPr/>
            </p:nvCxnSpPr>
            <p:spPr>
              <a:xfrm>
                <a:off x="1078787" y="3760339"/>
                <a:ext cx="127399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
                <a:extLst>
                  <a:ext uri="{FF2B5EF4-FFF2-40B4-BE49-F238E27FC236}">
                    <a16:creationId xmlns:a16="http://schemas.microsoft.com/office/drawing/2014/main" id="{3962083E-8A27-0617-2E20-291E68834BE8}"/>
                  </a:ext>
                </a:extLst>
              </p:cNvPr>
              <p:cNvSpPr txBox="1">
                <a:spLocks noChangeArrowheads="1"/>
              </p:cNvSpPr>
              <p:nvPr/>
            </p:nvSpPr>
            <p:spPr bwMode="auto">
              <a:xfrm>
                <a:off x="1128999" y="3426774"/>
                <a:ext cx="1185843" cy="251364"/>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Sensor Data </a:t>
                </a:r>
                <a:r>
                  <a:rPr lang="en-US" sz="1000" kern="1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Input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6BF1918-4256-B0B2-B7FC-20D168C05F9F}"/>
                  </a:ext>
                </a:extLst>
              </p:cNvPr>
              <p:cNvGrpSpPr/>
              <p:nvPr/>
            </p:nvGrpSpPr>
            <p:grpSpPr>
              <a:xfrm>
                <a:off x="2506075" y="1104968"/>
                <a:ext cx="6927073" cy="5917915"/>
                <a:chOff x="2506075" y="1100255"/>
                <a:chExt cx="6927073" cy="5917915"/>
              </a:xfrm>
            </p:grpSpPr>
            <p:grpSp>
              <p:nvGrpSpPr>
                <p:cNvPr id="4" name="组合 3">
                  <a:extLst>
                    <a:ext uri="{FF2B5EF4-FFF2-40B4-BE49-F238E27FC236}">
                      <a16:creationId xmlns:a16="http://schemas.microsoft.com/office/drawing/2014/main" id="{3AC90A71-9E91-AB19-F6C3-5EEFDB4FA0F6}"/>
                    </a:ext>
                  </a:extLst>
                </p:cNvPr>
                <p:cNvGrpSpPr/>
                <p:nvPr/>
              </p:nvGrpSpPr>
              <p:grpSpPr>
                <a:xfrm>
                  <a:off x="2506075" y="1100255"/>
                  <a:ext cx="6697509" cy="5917915"/>
                  <a:chOff x="0" y="0"/>
                  <a:chExt cx="3935379" cy="3465195"/>
                </a:xfrm>
              </p:grpSpPr>
              <p:pic>
                <p:nvPicPr>
                  <p:cNvPr id="5" name="图片 4">
                    <a:extLst>
                      <a:ext uri="{FF2B5EF4-FFF2-40B4-BE49-F238E27FC236}">
                        <a16:creationId xmlns:a16="http://schemas.microsoft.com/office/drawing/2014/main" id="{AC93C124-E44D-735F-8EDB-7467EEB8C1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4649" y="1589157"/>
                    <a:ext cx="2030730" cy="1691640"/>
                  </a:xfrm>
                  <a:prstGeom prst="rect">
                    <a:avLst/>
                  </a:prstGeom>
                  <a:noFill/>
                  <a:ln>
                    <a:noFill/>
                  </a:ln>
                </p:spPr>
              </p:pic>
              <p:pic>
                <p:nvPicPr>
                  <p:cNvPr id="6" name="图片 5">
                    <a:extLst>
                      <a:ext uri="{FF2B5EF4-FFF2-40B4-BE49-F238E27FC236}">
                        <a16:creationId xmlns:a16="http://schemas.microsoft.com/office/drawing/2014/main" id="{E259FCEB-D9BC-880C-F8E1-5844E13A3E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05135"/>
                    <a:ext cx="1798320" cy="1281430"/>
                  </a:xfrm>
                  <a:prstGeom prst="rect">
                    <a:avLst/>
                  </a:prstGeom>
                  <a:noFill/>
                  <a:ln>
                    <a:noFill/>
                  </a:ln>
                </p:spPr>
              </p:pic>
              <p:sp>
                <p:nvSpPr>
                  <p:cNvPr id="7" name="矩形: 圆角 6">
                    <a:extLst>
                      <a:ext uri="{FF2B5EF4-FFF2-40B4-BE49-F238E27FC236}">
                        <a16:creationId xmlns:a16="http://schemas.microsoft.com/office/drawing/2014/main" id="{DA91E8C9-1C36-0E31-9662-0F3CFD337FCC}"/>
                      </a:ext>
                    </a:extLst>
                  </p:cNvPr>
                  <p:cNvSpPr/>
                  <p:nvPr/>
                </p:nvSpPr>
                <p:spPr>
                  <a:xfrm>
                    <a:off x="1756012" y="0"/>
                    <a:ext cx="816123" cy="337559"/>
                  </a:xfrm>
                  <a:prstGeom prst="roundRect">
                    <a:avLst/>
                  </a:prstGeom>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50" kern="100">
                        <a:solidFill>
                          <a:srgbClr val="767171"/>
                        </a:solidFill>
                        <a:effectLst/>
                        <a:ea typeface="等线" panose="02010600030101010101" pitchFamily="2" charset="-122"/>
                        <a:cs typeface="Times New Roman" panose="02020603050405020304" pitchFamily="18" charset="0"/>
                      </a:rPr>
                      <a:t>Esp8266</a:t>
                    </a:r>
                    <a:endParaRPr lang="zh-CN" sz="1050" kern="100">
                      <a:effectLst/>
                      <a:ea typeface="等线" panose="02010600030101010101" pitchFamily="2" charset="-122"/>
                      <a:cs typeface="Times New Roman" panose="02020603050405020304" pitchFamily="18" charset="0"/>
                    </a:endParaRPr>
                  </a:p>
                </p:txBody>
              </p:sp>
              <p:sp>
                <p:nvSpPr>
                  <p:cNvPr id="8" name="文本框 2">
                    <a:extLst>
                      <a:ext uri="{FF2B5EF4-FFF2-40B4-BE49-F238E27FC236}">
                        <a16:creationId xmlns:a16="http://schemas.microsoft.com/office/drawing/2014/main" id="{6265861D-88A1-9D58-C406-EEE901F9F51D}"/>
                      </a:ext>
                    </a:extLst>
                  </p:cNvPr>
                  <p:cNvSpPr txBox="1">
                    <a:spLocks noChangeArrowheads="1"/>
                  </p:cNvSpPr>
                  <p:nvPr/>
                </p:nvSpPr>
                <p:spPr bwMode="auto">
                  <a:xfrm>
                    <a:off x="1041779" y="468573"/>
                    <a:ext cx="1102360"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rgbClr val="767171"/>
                        </a:solidFill>
                        <a:effectLst/>
                        <a:latin typeface="Times New Roman" panose="02020603050405020304" pitchFamily="18" charset="0"/>
                        <a:ea typeface="等线" panose="02010600030101010101" pitchFamily="2" charset="-122"/>
                        <a:cs typeface="Times New Roman" panose="02020603050405020304" pitchFamily="18" charset="0"/>
                      </a:rPr>
                      <a:t>TTL Connection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2">
                    <a:extLst>
                      <a:ext uri="{FF2B5EF4-FFF2-40B4-BE49-F238E27FC236}">
                        <a16:creationId xmlns:a16="http://schemas.microsoft.com/office/drawing/2014/main" id="{02F8893E-F28E-A531-A06A-F4DBB9BB114D}"/>
                      </a:ext>
                    </a:extLst>
                  </p:cNvPr>
                  <p:cNvSpPr txBox="1">
                    <a:spLocks noChangeArrowheads="1"/>
                  </p:cNvSpPr>
                  <p:nvPr/>
                </p:nvSpPr>
                <p:spPr bwMode="auto">
                  <a:xfrm>
                    <a:off x="2297786" y="3166111"/>
                    <a:ext cx="1033144" cy="299084"/>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a:solidFill>
                          <a:srgbClr val="4472C4"/>
                        </a:solidFill>
                        <a:effectLst/>
                        <a:latin typeface="Times New Roman" panose="02020603050405020304" pitchFamily="18" charset="0"/>
                        <a:ea typeface="等线" panose="02010600030101010101" pitchFamily="2" charset="-122"/>
                        <a:cs typeface="Times New Roman" panose="02020603050405020304" pitchFamily="18" charset="0"/>
                      </a:rPr>
                      <a:t>Laptop Backend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2">
                    <a:extLst>
                      <a:ext uri="{FF2B5EF4-FFF2-40B4-BE49-F238E27FC236}">
                        <a16:creationId xmlns:a16="http://schemas.microsoft.com/office/drawing/2014/main" id="{406AD00F-B06A-7606-0596-D09092CF15C5}"/>
                      </a:ext>
                    </a:extLst>
                  </p:cNvPr>
                  <p:cNvSpPr txBox="1">
                    <a:spLocks noChangeArrowheads="1"/>
                  </p:cNvSpPr>
                  <p:nvPr/>
                </p:nvSpPr>
                <p:spPr bwMode="auto">
                  <a:xfrm>
                    <a:off x="22746" y="1856096"/>
                    <a:ext cx="499745"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a:solidFill>
                          <a:srgbClr val="4472C4"/>
                        </a:solidFill>
                        <a:effectLst/>
                        <a:latin typeface="Times New Roman" panose="02020603050405020304" pitchFamily="18" charset="0"/>
                        <a:ea typeface="等线" panose="02010600030101010101" pitchFamily="2" charset="-122"/>
                        <a:cs typeface="Times New Roman" panose="02020603050405020304" pitchFamily="18" charset="0"/>
                      </a:rPr>
                      <a:t>MCU</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p:pic>
              <p:nvPicPr>
                <p:cNvPr id="23" name="图片 22">
                  <a:extLst>
                    <a:ext uri="{FF2B5EF4-FFF2-40B4-BE49-F238E27FC236}">
                      <a16:creationId xmlns:a16="http://schemas.microsoft.com/office/drawing/2014/main" id="{DA144F8F-FC23-78EB-9917-923010322CE7}"/>
                    </a:ext>
                  </a:extLst>
                </p:cNvPr>
                <p:cNvPicPr>
                  <a:picLocks noChangeAspect="1"/>
                </p:cNvPicPr>
                <p:nvPr/>
              </p:nvPicPr>
              <p:blipFill>
                <a:blip r:embed="rId4"/>
                <a:stretch>
                  <a:fillRect/>
                </a:stretch>
              </p:blipFill>
              <p:spPr>
                <a:xfrm>
                  <a:off x="8754026" y="2333579"/>
                  <a:ext cx="679122" cy="1330525"/>
                </a:xfrm>
                <a:prstGeom prst="rect">
                  <a:avLst/>
                </a:prstGeom>
              </p:spPr>
            </p:pic>
            <p:sp>
              <p:nvSpPr>
                <p:cNvPr id="46" name="文本框 2">
                  <a:extLst>
                    <a:ext uri="{FF2B5EF4-FFF2-40B4-BE49-F238E27FC236}">
                      <a16:creationId xmlns:a16="http://schemas.microsoft.com/office/drawing/2014/main" id="{1D580015-5F11-4553-F3D5-B98881631295}"/>
                    </a:ext>
                  </a:extLst>
                </p:cNvPr>
                <p:cNvSpPr txBox="1">
                  <a:spLocks noChangeArrowheads="1"/>
                </p:cNvSpPr>
                <p:nvPr/>
              </p:nvSpPr>
              <p:spPr bwMode="auto">
                <a:xfrm>
                  <a:off x="7547101" y="2860857"/>
                  <a:ext cx="1666757" cy="246221"/>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chemeClr val="accent1"/>
                      </a:solidFill>
                      <a:effectLst/>
                      <a:latin typeface="Times New Roman" panose="02020603050405020304" pitchFamily="18" charset="0"/>
                      <a:ea typeface="等线" panose="02010600030101010101" pitchFamily="2" charset="-122"/>
                      <a:cs typeface="Times New Roman" panose="02020603050405020304" pitchFamily="18" charset="0"/>
                    </a:rPr>
                    <a:t>Smart Phone hotspot</a:t>
                  </a:r>
                  <a:endParaRPr lang="zh-CN" sz="1050" kern="100" dirty="0">
                    <a:solidFill>
                      <a:schemeClr val="accent1"/>
                    </a:solidFill>
                    <a:effectLst/>
                    <a:latin typeface="等线" panose="02010600030101010101" pitchFamily="2" charset="-122"/>
                    <a:ea typeface="等线" panose="02010600030101010101" pitchFamily="2" charset="-122"/>
                    <a:cs typeface="Times New Roman" panose="02020603050405020304" pitchFamily="18" charset="0"/>
                  </a:endParaRPr>
                </a:p>
              </p:txBody>
            </p:sp>
          </p:grpSp>
        </p:grpSp>
        <p:cxnSp>
          <p:nvCxnSpPr>
            <p:cNvPr id="61" name="直接箭头连接符 60">
              <a:extLst>
                <a:ext uri="{FF2B5EF4-FFF2-40B4-BE49-F238E27FC236}">
                  <a16:creationId xmlns:a16="http://schemas.microsoft.com/office/drawing/2014/main" id="{BF114092-33C9-8ED8-2CB1-BE289CC3592A}"/>
                </a:ext>
              </a:extLst>
            </p:cNvPr>
            <p:cNvCxnSpPr/>
            <p:nvPr/>
          </p:nvCxnSpPr>
          <p:spPr>
            <a:xfrm flipH="1" flipV="1">
              <a:off x="6968176" y="1619813"/>
              <a:ext cx="1622525" cy="109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8" name="图片 67">
              <a:extLst>
                <a:ext uri="{FF2B5EF4-FFF2-40B4-BE49-F238E27FC236}">
                  <a16:creationId xmlns:a16="http://schemas.microsoft.com/office/drawing/2014/main" id="{DDBEA7CA-D780-8914-4D58-480BEF0CFFD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7387" y="2359426"/>
              <a:ext cx="1434465" cy="1299845"/>
            </a:xfrm>
            <a:prstGeom prst="rect">
              <a:avLst/>
            </a:prstGeom>
            <a:noFill/>
            <a:ln>
              <a:noFill/>
            </a:ln>
          </p:spPr>
        </p:pic>
        <p:sp>
          <p:nvSpPr>
            <p:cNvPr id="69" name="文本框 2">
              <a:extLst>
                <a:ext uri="{FF2B5EF4-FFF2-40B4-BE49-F238E27FC236}">
                  <a16:creationId xmlns:a16="http://schemas.microsoft.com/office/drawing/2014/main" id="{552F4627-FBE5-4606-35A7-4A8B54223634}"/>
                </a:ext>
              </a:extLst>
            </p:cNvPr>
            <p:cNvSpPr txBox="1">
              <a:spLocks noChangeArrowheads="1"/>
            </p:cNvSpPr>
            <p:nvPr/>
          </p:nvSpPr>
          <p:spPr bwMode="auto">
            <a:xfrm>
              <a:off x="6072337" y="3499886"/>
              <a:ext cx="981710"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a:solidFill>
                    <a:srgbClr val="4472C4"/>
                  </a:solidFill>
                  <a:effectLst/>
                  <a:latin typeface="Times New Roman" panose="02020603050405020304" pitchFamily="18" charset="0"/>
                  <a:ea typeface="等线" panose="02010600030101010101" pitchFamily="2" charset="-122"/>
                  <a:cs typeface="Times New Roman" panose="02020603050405020304" pitchFamily="18" charset="0"/>
                </a:rPr>
                <a:t>Cloud Server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70" name="直接箭头连接符 69">
              <a:extLst>
                <a:ext uri="{FF2B5EF4-FFF2-40B4-BE49-F238E27FC236}">
                  <a16:creationId xmlns:a16="http://schemas.microsoft.com/office/drawing/2014/main" id="{D845B6E4-597D-1DDB-3365-CE6A7B675F73}"/>
                </a:ext>
              </a:extLst>
            </p:cNvPr>
            <p:cNvCxnSpPr>
              <a:cxnSpLocks/>
            </p:cNvCxnSpPr>
            <p:nvPr/>
          </p:nvCxnSpPr>
          <p:spPr>
            <a:xfrm>
              <a:off x="6416611" y="2140559"/>
              <a:ext cx="0" cy="4279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C002FBDC-2390-68B0-26BB-0AF30E54D807}"/>
                </a:ext>
              </a:extLst>
            </p:cNvPr>
            <p:cNvCxnSpPr>
              <a:cxnSpLocks/>
            </p:cNvCxnSpPr>
            <p:nvPr/>
          </p:nvCxnSpPr>
          <p:spPr>
            <a:xfrm>
              <a:off x="6425927" y="3757311"/>
              <a:ext cx="457591" cy="22906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7092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BE05E-69EE-8F40-C252-FC784E6B444C}"/>
              </a:ext>
            </a:extLst>
          </p:cNvPr>
          <p:cNvSpPr>
            <a:spLocks noGrp="1"/>
          </p:cNvSpPr>
          <p:nvPr>
            <p:ph type="title"/>
          </p:nvPr>
        </p:nvSpPr>
        <p:spPr>
          <a:xfrm>
            <a:off x="591619" y="161977"/>
            <a:ext cx="7442498" cy="1325563"/>
          </a:xfrm>
        </p:spPr>
        <p:txBody>
          <a:bodyPr/>
          <a:lstStyle/>
          <a:p>
            <a:r>
              <a:rPr lang="en-US" altLang="zh-CN" dirty="0">
                <a:latin typeface="+mn-lt"/>
              </a:rPr>
              <a:t>New Data Transmission Frame</a:t>
            </a:r>
            <a:endParaRPr lang="zh-CN" altLang="en-US" dirty="0">
              <a:latin typeface="+mn-lt"/>
            </a:endParaRPr>
          </a:p>
        </p:txBody>
      </p:sp>
      <p:cxnSp>
        <p:nvCxnSpPr>
          <p:cNvPr id="42" name="直接箭头连接符 41">
            <a:extLst>
              <a:ext uri="{FF2B5EF4-FFF2-40B4-BE49-F238E27FC236}">
                <a16:creationId xmlns:a16="http://schemas.microsoft.com/office/drawing/2014/main" id="{CCD5C892-A347-1A35-A7D1-EB7CCB295928}"/>
              </a:ext>
            </a:extLst>
          </p:cNvPr>
          <p:cNvCxnSpPr>
            <a:cxnSpLocks/>
          </p:cNvCxnSpPr>
          <p:nvPr/>
        </p:nvCxnSpPr>
        <p:spPr>
          <a:xfrm>
            <a:off x="4171139" y="3865884"/>
            <a:ext cx="2192634" cy="1152210"/>
          </a:xfrm>
          <a:prstGeom prst="straightConnector1">
            <a:avLst/>
          </a:prstGeom>
          <a:ln>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218537EF-7000-7A8A-A442-EE949509A145}"/>
              </a:ext>
            </a:extLst>
          </p:cNvPr>
          <p:cNvGrpSpPr/>
          <p:nvPr/>
        </p:nvGrpSpPr>
        <p:grpSpPr>
          <a:xfrm>
            <a:off x="1302855" y="1629242"/>
            <a:ext cx="8135071" cy="4713674"/>
            <a:chOff x="1078787" y="2309209"/>
            <a:chExt cx="8135071" cy="4713674"/>
          </a:xfrm>
        </p:grpSpPr>
        <p:cxnSp>
          <p:nvCxnSpPr>
            <p:cNvPr id="28" name="直接箭头连接符 27">
              <a:extLst>
                <a:ext uri="{FF2B5EF4-FFF2-40B4-BE49-F238E27FC236}">
                  <a16:creationId xmlns:a16="http://schemas.microsoft.com/office/drawing/2014/main" id="{048494C0-4954-0B11-C6C7-15F9946AC499}"/>
                </a:ext>
              </a:extLst>
            </p:cNvPr>
            <p:cNvCxnSpPr/>
            <p:nvPr/>
          </p:nvCxnSpPr>
          <p:spPr>
            <a:xfrm>
              <a:off x="1078787" y="3760339"/>
              <a:ext cx="127399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
              <a:extLst>
                <a:ext uri="{FF2B5EF4-FFF2-40B4-BE49-F238E27FC236}">
                  <a16:creationId xmlns:a16="http://schemas.microsoft.com/office/drawing/2014/main" id="{3962083E-8A27-0617-2E20-291E68834BE8}"/>
                </a:ext>
              </a:extLst>
            </p:cNvPr>
            <p:cNvSpPr txBox="1">
              <a:spLocks noChangeArrowheads="1"/>
            </p:cNvSpPr>
            <p:nvPr/>
          </p:nvSpPr>
          <p:spPr bwMode="auto">
            <a:xfrm>
              <a:off x="1128999" y="3426774"/>
              <a:ext cx="1185843" cy="251364"/>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Sensor Data </a:t>
              </a:r>
              <a:r>
                <a:rPr lang="en-US" sz="1000" kern="1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Input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4" name="组合 3">
              <a:extLst>
                <a:ext uri="{FF2B5EF4-FFF2-40B4-BE49-F238E27FC236}">
                  <a16:creationId xmlns:a16="http://schemas.microsoft.com/office/drawing/2014/main" id="{3AC90A71-9E91-AB19-F6C3-5EEFDB4FA0F6}"/>
                </a:ext>
              </a:extLst>
            </p:cNvPr>
            <p:cNvGrpSpPr/>
            <p:nvPr/>
          </p:nvGrpSpPr>
          <p:grpSpPr>
            <a:xfrm>
              <a:off x="2506075" y="2309209"/>
              <a:ext cx="6707783" cy="4713674"/>
              <a:chOff x="0" y="705135"/>
              <a:chExt cx="3941416" cy="2760060"/>
            </a:xfrm>
          </p:grpSpPr>
          <p:pic>
            <p:nvPicPr>
              <p:cNvPr id="5" name="图片 4">
                <a:extLst>
                  <a:ext uri="{FF2B5EF4-FFF2-40B4-BE49-F238E27FC236}">
                    <a16:creationId xmlns:a16="http://schemas.microsoft.com/office/drawing/2014/main" id="{AC93C124-E44D-735F-8EDB-7467EEB8C1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0686" y="1583141"/>
                <a:ext cx="2030730" cy="1691640"/>
              </a:xfrm>
              <a:prstGeom prst="rect">
                <a:avLst/>
              </a:prstGeom>
              <a:noFill/>
              <a:ln>
                <a:noFill/>
              </a:ln>
            </p:spPr>
          </p:pic>
          <p:pic>
            <p:nvPicPr>
              <p:cNvPr id="6" name="图片 5">
                <a:extLst>
                  <a:ext uri="{FF2B5EF4-FFF2-40B4-BE49-F238E27FC236}">
                    <a16:creationId xmlns:a16="http://schemas.microsoft.com/office/drawing/2014/main" id="{E259FCEB-D9BC-880C-F8E1-5844E13A3E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05135"/>
                <a:ext cx="1798320" cy="1281430"/>
              </a:xfrm>
              <a:prstGeom prst="rect">
                <a:avLst/>
              </a:prstGeom>
              <a:noFill/>
              <a:ln>
                <a:noFill/>
              </a:ln>
            </p:spPr>
          </p:pic>
          <p:sp>
            <p:nvSpPr>
              <p:cNvPr id="11" name="文本框 2">
                <a:extLst>
                  <a:ext uri="{FF2B5EF4-FFF2-40B4-BE49-F238E27FC236}">
                    <a16:creationId xmlns:a16="http://schemas.microsoft.com/office/drawing/2014/main" id="{51CA0626-AE99-AD2A-090D-ABA1BCB96C64}"/>
                  </a:ext>
                </a:extLst>
              </p:cNvPr>
              <p:cNvSpPr txBox="1">
                <a:spLocks noChangeArrowheads="1"/>
              </p:cNvSpPr>
              <p:nvPr/>
            </p:nvSpPr>
            <p:spPr bwMode="auto">
              <a:xfrm>
                <a:off x="923954" y="2428960"/>
                <a:ext cx="673572" cy="144173"/>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rgbClr val="767171"/>
                    </a:solidFill>
                    <a:effectLst/>
                    <a:latin typeface="Times New Roman" panose="02020603050405020304" pitchFamily="18" charset="0"/>
                    <a:ea typeface="等线" panose="02010600030101010101" pitchFamily="2" charset="-122"/>
                    <a:cs typeface="Times New Roman" panose="02020603050405020304" pitchFamily="18" charset="0"/>
                  </a:rPr>
                  <a:t>USB Connection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2">
                <a:extLst>
                  <a:ext uri="{FF2B5EF4-FFF2-40B4-BE49-F238E27FC236}">
                    <a16:creationId xmlns:a16="http://schemas.microsoft.com/office/drawing/2014/main" id="{02F8893E-F28E-A531-A06A-F4DBB9BB114D}"/>
                  </a:ext>
                </a:extLst>
              </p:cNvPr>
              <p:cNvSpPr txBox="1">
                <a:spLocks noChangeArrowheads="1"/>
              </p:cNvSpPr>
              <p:nvPr/>
            </p:nvSpPr>
            <p:spPr bwMode="auto">
              <a:xfrm>
                <a:off x="2297786" y="3166111"/>
                <a:ext cx="1033144" cy="299084"/>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a:solidFill>
                      <a:srgbClr val="4472C4"/>
                    </a:solidFill>
                    <a:effectLst/>
                    <a:latin typeface="Times New Roman" panose="02020603050405020304" pitchFamily="18" charset="0"/>
                    <a:ea typeface="等线" panose="02010600030101010101" pitchFamily="2" charset="-122"/>
                    <a:cs typeface="Times New Roman" panose="02020603050405020304" pitchFamily="18" charset="0"/>
                  </a:rPr>
                  <a:t>Laptop Backend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2">
                <a:extLst>
                  <a:ext uri="{FF2B5EF4-FFF2-40B4-BE49-F238E27FC236}">
                    <a16:creationId xmlns:a16="http://schemas.microsoft.com/office/drawing/2014/main" id="{406AD00F-B06A-7606-0596-D09092CF15C5}"/>
                  </a:ext>
                </a:extLst>
              </p:cNvPr>
              <p:cNvSpPr txBox="1">
                <a:spLocks noChangeArrowheads="1"/>
              </p:cNvSpPr>
              <p:nvPr/>
            </p:nvSpPr>
            <p:spPr bwMode="auto">
              <a:xfrm>
                <a:off x="22746" y="1856096"/>
                <a:ext cx="499745"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a:solidFill>
                      <a:srgbClr val="4472C4"/>
                    </a:solidFill>
                    <a:effectLst/>
                    <a:latin typeface="Times New Roman" panose="02020603050405020304" pitchFamily="18" charset="0"/>
                    <a:ea typeface="等线" panose="02010600030101010101" pitchFamily="2" charset="-122"/>
                    <a:cs typeface="Times New Roman" panose="02020603050405020304" pitchFamily="18" charset="0"/>
                  </a:rPr>
                  <a:t>MCU</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文本框 2">
                <a:extLst>
                  <a:ext uri="{FF2B5EF4-FFF2-40B4-BE49-F238E27FC236}">
                    <a16:creationId xmlns:a16="http://schemas.microsoft.com/office/drawing/2014/main" id="{C8B7D7BC-AF46-92BC-A391-315FEB55DAF1}"/>
                  </a:ext>
                </a:extLst>
              </p:cNvPr>
              <p:cNvSpPr txBox="1">
                <a:spLocks noChangeArrowheads="1"/>
              </p:cNvSpPr>
              <p:nvPr/>
            </p:nvSpPr>
            <p:spPr bwMode="auto">
              <a:xfrm>
                <a:off x="1207390" y="1926418"/>
                <a:ext cx="1332865"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Data Transmission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ED226705-F3AC-8C00-0E88-73779C705A76}"/>
                  </a:ext>
                </a:extLst>
              </p:cNvPr>
              <p:cNvCxnSpPr/>
              <p:nvPr/>
            </p:nvCxnSpPr>
            <p:spPr>
              <a:xfrm>
                <a:off x="861756" y="1835261"/>
                <a:ext cx="1273323" cy="66657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6" name="组合 65">
            <a:extLst>
              <a:ext uri="{FF2B5EF4-FFF2-40B4-BE49-F238E27FC236}">
                <a16:creationId xmlns:a16="http://schemas.microsoft.com/office/drawing/2014/main" id="{360E5ACF-DD13-B7D3-870C-3020DB6D2E5F}"/>
              </a:ext>
            </a:extLst>
          </p:cNvPr>
          <p:cNvGrpSpPr/>
          <p:nvPr/>
        </p:nvGrpSpPr>
        <p:grpSpPr>
          <a:xfrm>
            <a:off x="8895709" y="932060"/>
            <a:ext cx="1666126" cy="588781"/>
            <a:chOff x="8895709" y="577654"/>
            <a:chExt cx="1666126" cy="588781"/>
          </a:xfrm>
        </p:grpSpPr>
        <p:cxnSp>
          <p:nvCxnSpPr>
            <p:cNvPr id="49" name="直接箭头连接符 48">
              <a:extLst>
                <a:ext uri="{FF2B5EF4-FFF2-40B4-BE49-F238E27FC236}">
                  <a16:creationId xmlns:a16="http://schemas.microsoft.com/office/drawing/2014/main" id="{5BAE5444-E313-126E-D459-FB01BB222816}"/>
                </a:ext>
              </a:extLst>
            </p:cNvPr>
            <p:cNvCxnSpPr>
              <a:cxnSpLocks/>
            </p:cNvCxnSpPr>
            <p:nvPr/>
          </p:nvCxnSpPr>
          <p:spPr>
            <a:xfrm>
              <a:off x="8895709" y="695463"/>
              <a:ext cx="537439"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7CFB47D1-6C1F-9AAF-C02E-20E45C810C2D}"/>
                </a:ext>
              </a:extLst>
            </p:cNvPr>
            <p:cNvCxnSpPr>
              <a:cxnSpLocks/>
            </p:cNvCxnSpPr>
            <p:nvPr/>
          </p:nvCxnSpPr>
          <p:spPr>
            <a:xfrm>
              <a:off x="8895709" y="1047172"/>
              <a:ext cx="53743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2">
              <a:extLst>
                <a:ext uri="{FF2B5EF4-FFF2-40B4-BE49-F238E27FC236}">
                  <a16:creationId xmlns:a16="http://schemas.microsoft.com/office/drawing/2014/main" id="{0B19BD64-7A36-0E9D-F4E3-070F8963804D}"/>
                </a:ext>
              </a:extLst>
            </p:cNvPr>
            <p:cNvSpPr txBox="1">
              <a:spLocks noChangeArrowheads="1"/>
            </p:cNvSpPr>
            <p:nvPr/>
          </p:nvSpPr>
          <p:spPr bwMode="auto">
            <a:xfrm>
              <a:off x="9451011" y="920214"/>
              <a:ext cx="1110824" cy="246221"/>
            </a:xfrm>
            <a:prstGeom prst="rect">
              <a:avLst/>
            </a:prstGeom>
            <a:noFill/>
            <a:ln w="9525">
              <a:noFill/>
              <a:miter lim="800000"/>
              <a:headEnd/>
              <a:tailEnd/>
            </a:ln>
          </p:spPr>
          <p:txBody>
            <a:bodyPr rot="0" vert="horz" wrap="square" lIns="91440" tIns="45720" rIns="91440" bIns="45720" anchor="t" anchorCtr="0">
              <a:spAutoFit/>
            </a:bodyPr>
            <a:lstStyle/>
            <a:p>
              <a:pPr algn="just"/>
              <a:r>
                <a:rPr lang="en-US" altLang="zh-CN" sz="1000" kern="100" dirty="0">
                  <a:solidFill>
                    <a:schemeClr val="tx1">
                      <a:lumMod val="50000"/>
                      <a:lumOff val="50000"/>
                    </a:schemeClr>
                  </a:solidFill>
                  <a:effectLst/>
                  <a:latin typeface="Times New Roman" panose="02020603050405020304" pitchFamily="18" charset="0"/>
                  <a:ea typeface="等线" panose="02010600030101010101" pitchFamily="2" charset="-122"/>
                  <a:cs typeface="Times New Roman" panose="02020603050405020304" pitchFamily="18" charset="0"/>
                </a:rPr>
                <a:t>Ports Connection</a:t>
              </a:r>
              <a:endParaRPr lang="zh-CN" sz="1050" kern="100" dirty="0">
                <a:solidFill>
                  <a:schemeClr val="tx1">
                    <a:lumMod val="50000"/>
                    <a:lumOff val="5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5" name="文本框 2">
              <a:extLst>
                <a:ext uri="{FF2B5EF4-FFF2-40B4-BE49-F238E27FC236}">
                  <a16:creationId xmlns:a16="http://schemas.microsoft.com/office/drawing/2014/main" id="{CE56A112-40A9-C3AA-1439-FEB62FCC383B}"/>
                </a:ext>
              </a:extLst>
            </p:cNvPr>
            <p:cNvSpPr txBox="1">
              <a:spLocks noChangeArrowheads="1"/>
            </p:cNvSpPr>
            <p:nvPr/>
          </p:nvSpPr>
          <p:spPr bwMode="auto">
            <a:xfrm>
              <a:off x="9448200" y="577654"/>
              <a:ext cx="928699" cy="246221"/>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000" kern="1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Data </a:t>
              </a:r>
              <a:r>
                <a:rPr lang="en-US" sz="1000" kern="1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Flow</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621223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Remove the Cloud Service</a:t>
            </a:r>
            <a:endParaRPr kumimoji="1" lang="zh-CN" altLang="en-US" sz="3200" dirty="0">
              <a:solidFill>
                <a:prstClr val="black">
                  <a:lumMod val="75000"/>
                  <a:lumOff val="25000"/>
                </a:prstClr>
              </a:solidFill>
              <a:latin typeface="Agency FB" panose="020B0503020202020204" pitchFamily="34" charset="0"/>
            </a:endParaRPr>
          </a:p>
        </p:txBody>
      </p:sp>
      <p:sp>
        <p:nvSpPr>
          <p:cNvPr id="6" name="文本框 5">
            <a:extLst>
              <a:ext uri="{FF2B5EF4-FFF2-40B4-BE49-F238E27FC236}">
                <a16:creationId xmlns:a16="http://schemas.microsoft.com/office/drawing/2014/main" id="{BFFB2EFC-B129-B7B0-EAF8-62726D3FCC5E}"/>
              </a:ext>
            </a:extLst>
          </p:cNvPr>
          <p:cNvSpPr txBox="1"/>
          <p:nvPr/>
        </p:nvSpPr>
        <p:spPr>
          <a:xfrm>
            <a:off x="4425413" y="857219"/>
            <a:ext cx="3341171" cy="523220"/>
          </a:xfrm>
          <a:prstGeom prst="rect">
            <a:avLst/>
          </a:prstGeom>
          <a:noFill/>
        </p:spPr>
        <p:txBody>
          <a:bodyPr wrap="none" rtlCol="0">
            <a:spAutoFit/>
          </a:bodyPr>
          <a:lstStyle/>
          <a:p>
            <a:r>
              <a:rPr lang="en-US" altLang="zh-CN" sz="2800" b="1" dirty="0"/>
              <a:t>Esp8266 Module Test</a:t>
            </a:r>
            <a:endParaRPr lang="zh-CN" altLang="en-US" sz="2800" b="1" dirty="0"/>
          </a:p>
        </p:txBody>
      </p:sp>
      <p:pic>
        <p:nvPicPr>
          <p:cNvPr id="7" name="图片 6">
            <a:extLst>
              <a:ext uri="{FF2B5EF4-FFF2-40B4-BE49-F238E27FC236}">
                <a16:creationId xmlns:a16="http://schemas.microsoft.com/office/drawing/2014/main" id="{49A1536E-CED7-3DC5-CAE1-F314FEB381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4795" y="1380439"/>
            <a:ext cx="3203572" cy="4612397"/>
          </a:xfrm>
          <a:prstGeom prst="rect">
            <a:avLst/>
          </a:prstGeom>
          <a:noFill/>
          <a:ln>
            <a:noFill/>
          </a:ln>
        </p:spPr>
      </p:pic>
      <p:pic>
        <p:nvPicPr>
          <p:cNvPr id="8" name="图片 7">
            <a:extLst>
              <a:ext uri="{FF2B5EF4-FFF2-40B4-BE49-F238E27FC236}">
                <a16:creationId xmlns:a16="http://schemas.microsoft.com/office/drawing/2014/main" id="{77C5611A-E46C-97B4-B630-026CFE0982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0416" y="1905701"/>
            <a:ext cx="5122662" cy="3841447"/>
          </a:xfrm>
          <a:prstGeom prst="rect">
            <a:avLst/>
          </a:prstGeom>
          <a:noFill/>
          <a:ln>
            <a:noFill/>
          </a:ln>
        </p:spPr>
      </p:pic>
      <p:sp>
        <p:nvSpPr>
          <p:cNvPr id="9" name="文本框 1">
            <a:extLst>
              <a:ext uri="{FF2B5EF4-FFF2-40B4-BE49-F238E27FC236}">
                <a16:creationId xmlns:a16="http://schemas.microsoft.com/office/drawing/2014/main" id="{80624460-5DBE-BE73-02A9-A02141C492A0}"/>
              </a:ext>
            </a:extLst>
          </p:cNvPr>
          <p:cNvSpPr txBox="1"/>
          <p:nvPr/>
        </p:nvSpPr>
        <p:spPr>
          <a:xfrm>
            <a:off x="6086794" y="5992836"/>
            <a:ext cx="4309906" cy="2462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r>
              <a:rPr lang="en-US" sz="1600" kern="100" dirty="0">
                <a:effectLst/>
                <a:latin typeface="Times New Roman" panose="02020603050405020304" pitchFamily="18" charset="0"/>
                <a:ea typeface="等线 Light" panose="02010600030101010101" pitchFamily="2" charset="-122"/>
                <a:cs typeface="Times New Roman" panose="02020603050405020304" pitchFamily="18" charset="0"/>
              </a:rPr>
              <a:t>Connection between esp8266-MCU and the laptop</a:t>
            </a:r>
            <a:endParaRPr lang="zh-CN" sz="16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 name="文本框 240">
            <a:extLst>
              <a:ext uri="{FF2B5EF4-FFF2-40B4-BE49-F238E27FC236}">
                <a16:creationId xmlns:a16="http://schemas.microsoft.com/office/drawing/2014/main" id="{EACEF63B-7ADE-5582-3DEF-E2936AEFD8AB}"/>
              </a:ext>
            </a:extLst>
          </p:cNvPr>
          <p:cNvSpPr txBox="1"/>
          <p:nvPr/>
        </p:nvSpPr>
        <p:spPr>
          <a:xfrm>
            <a:off x="866265" y="6239057"/>
            <a:ext cx="4536315" cy="49244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r>
              <a:rPr lang="en-US" sz="1600" kern="100" dirty="0">
                <a:effectLst/>
                <a:latin typeface="Times New Roman" panose="02020603050405020304" pitchFamily="18" charset="0"/>
                <a:ea typeface="等线 Light" panose="02010600030101010101" pitchFamily="2" charset="-122"/>
                <a:cs typeface="Times New Roman" panose="02020603050405020304" pitchFamily="18" charset="0"/>
              </a:rPr>
              <a:t>Circuit Connection of esp8266 and </a:t>
            </a:r>
            <a:r>
              <a:rPr lang="en-US" sz="1600" kern="100" dirty="0" err="1">
                <a:effectLst/>
                <a:latin typeface="Times New Roman" panose="02020603050405020304" pitchFamily="18" charset="0"/>
                <a:ea typeface="等线 Light" panose="02010600030101010101" pitchFamily="2" charset="-122"/>
                <a:cs typeface="Times New Roman" panose="02020603050405020304" pitchFamily="18" charset="0"/>
              </a:rPr>
              <a:t>STEMTera</a:t>
            </a:r>
            <a:r>
              <a:rPr lang="en-US" sz="1600" kern="100" dirty="0">
                <a:effectLst/>
                <a:latin typeface="Times New Roman" panose="02020603050405020304" pitchFamily="18" charset="0"/>
                <a:ea typeface="等线 Light" panose="02010600030101010101" pitchFamily="2" charset="-122"/>
                <a:cs typeface="Times New Roman" panose="02020603050405020304" pitchFamily="18" charset="0"/>
              </a:rPr>
              <a:t> </a:t>
            </a:r>
            <a:r>
              <a:rPr lang="en-US" sz="1600" kern="100" dirty="0" err="1">
                <a:effectLst/>
                <a:latin typeface="Times New Roman" panose="02020603050405020304" pitchFamily="18" charset="0"/>
                <a:ea typeface="等线 Light" panose="02010600030101010101" pitchFamily="2" charset="-122"/>
                <a:cs typeface="Times New Roman" panose="02020603050405020304" pitchFamily="18" charset="0"/>
              </a:rPr>
              <a:t>BreadBoard</a:t>
            </a:r>
            <a:endParaRPr lang="zh-CN" sz="16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11006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Remove the Cloud Service</a:t>
            </a:r>
            <a:endParaRPr kumimoji="1" lang="zh-CN" altLang="en-US" sz="3200" dirty="0">
              <a:solidFill>
                <a:prstClr val="black">
                  <a:lumMod val="75000"/>
                  <a:lumOff val="25000"/>
                </a:prstClr>
              </a:solidFill>
              <a:latin typeface="Agency FB" panose="020B0503020202020204" pitchFamily="34" charset="0"/>
            </a:endParaRPr>
          </a:p>
        </p:txBody>
      </p:sp>
      <p:sp>
        <p:nvSpPr>
          <p:cNvPr id="6" name="文本框 5">
            <a:extLst>
              <a:ext uri="{FF2B5EF4-FFF2-40B4-BE49-F238E27FC236}">
                <a16:creationId xmlns:a16="http://schemas.microsoft.com/office/drawing/2014/main" id="{BFFB2EFC-B129-B7B0-EAF8-62726D3FCC5E}"/>
              </a:ext>
            </a:extLst>
          </p:cNvPr>
          <p:cNvSpPr txBox="1"/>
          <p:nvPr/>
        </p:nvSpPr>
        <p:spPr>
          <a:xfrm>
            <a:off x="4425413" y="857219"/>
            <a:ext cx="3341171" cy="523220"/>
          </a:xfrm>
          <a:prstGeom prst="rect">
            <a:avLst/>
          </a:prstGeom>
          <a:noFill/>
        </p:spPr>
        <p:txBody>
          <a:bodyPr wrap="none" rtlCol="0">
            <a:spAutoFit/>
          </a:bodyPr>
          <a:lstStyle/>
          <a:p>
            <a:r>
              <a:rPr lang="en-US" altLang="zh-CN" sz="2800" b="1" dirty="0"/>
              <a:t>Esp8266 Module Test</a:t>
            </a:r>
            <a:endParaRPr lang="zh-CN" altLang="en-US" sz="2800" b="1" dirty="0"/>
          </a:p>
        </p:txBody>
      </p:sp>
      <p:pic>
        <p:nvPicPr>
          <p:cNvPr id="10" name="图片 9">
            <a:extLst>
              <a:ext uri="{FF2B5EF4-FFF2-40B4-BE49-F238E27FC236}">
                <a16:creationId xmlns:a16="http://schemas.microsoft.com/office/drawing/2014/main" id="{68E37FB7-8A35-599A-0A1D-83D905827912}"/>
              </a:ext>
            </a:extLst>
          </p:cNvPr>
          <p:cNvPicPr>
            <a:picLocks noChangeAspect="1"/>
          </p:cNvPicPr>
          <p:nvPr/>
        </p:nvPicPr>
        <p:blipFill>
          <a:blip r:embed="rId2"/>
          <a:stretch>
            <a:fillRect/>
          </a:stretch>
        </p:blipFill>
        <p:spPr>
          <a:xfrm>
            <a:off x="2594852" y="1523031"/>
            <a:ext cx="7002296" cy="3775022"/>
          </a:xfrm>
          <a:prstGeom prst="rect">
            <a:avLst/>
          </a:prstGeom>
        </p:spPr>
      </p:pic>
      <p:sp>
        <p:nvSpPr>
          <p:cNvPr id="12" name="文本框 240">
            <a:extLst>
              <a:ext uri="{FF2B5EF4-FFF2-40B4-BE49-F238E27FC236}">
                <a16:creationId xmlns:a16="http://schemas.microsoft.com/office/drawing/2014/main" id="{3D38ABAE-8D9C-C5E7-B270-A1E82BEF3898}"/>
              </a:ext>
            </a:extLst>
          </p:cNvPr>
          <p:cNvSpPr txBox="1"/>
          <p:nvPr/>
        </p:nvSpPr>
        <p:spPr>
          <a:xfrm>
            <a:off x="3827842" y="5508338"/>
            <a:ext cx="4536315" cy="49244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r>
              <a:rPr lang="en-US" sz="1600" kern="100" dirty="0">
                <a:effectLst/>
                <a:latin typeface="Times New Roman" panose="02020603050405020304" pitchFamily="18" charset="0"/>
                <a:ea typeface="等线 Light" panose="02010600030101010101" pitchFamily="2" charset="-122"/>
                <a:cs typeface="Times New Roman" panose="02020603050405020304" pitchFamily="18" charset="0"/>
              </a:rPr>
              <a:t>Figure 3. </a:t>
            </a:r>
            <a:r>
              <a:rPr lang="en-US" altLang="zh-CN" sz="1600" dirty="0">
                <a:latin typeface="Times New Roman" panose="02020603050405020304" pitchFamily="18" charset="0"/>
                <a:cs typeface="Times New Roman" panose="02020603050405020304" pitchFamily="18" charset="0"/>
              </a:rPr>
              <a:t>Python Flask by TCP link to receive data</a:t>
            </a:r>
            <a:endParaRPr lang="zh-CN" altLang="en-US" sz="1600" dirty="0">
              <a:latin typeface="Times New Roman" panose="02020603050405020304" pitchFamily="18" charset="0"/>
              <a:cs typeface="Times New Roman" panose="02020603050405020304" pitchFamily="18" charset="0"/>
            </a:endParaRPr>
          </a:p>
          <a:p>
            <a:pPr algn="ctr"/>
            <a:endParaRPr lang="zh-CN" sz="16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5612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0" y="389196"/>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Remove the Cloud Service</a:t>
            </a:r>
            <a:endParaRPr kumimoji="1" lang="zh-CN" altLang="en-US" sz="3200" dirty="0">
              <a:solidFill>
                <a:prstClr val="black">
                  <a:lumMod val="75000"/>
                  <a:lumOff val="25000"/>
                </a:prstClr>
              </a:solidFill>
              <a:latin typeface="Agency FB" panose="020B0503020202020204" pitchFamily="34" charset="0"/>
            </a:endParaRPr>
          </a:p>
        </p:txBody>
      </p:sp>
      <p:sp>
        <p:nvSpPr>
          <p:cNvPr id="10" name="文本框 9">
            <a:extLst>
              <a:ext uri="{FF2B5EF4-FFF2-40B4-BE49-F238E27FC236}">
                <a16:creationId xmlns:a16="http://schemas.microsoft.com/office/drawing/2014/main" id="{E14DE0CE-D449-F8F3-D6AA-868E315EA3EC}"/>
              </a:ext>
            </a:extLst>
          </p:cNvPr>
          <p:cNvSpPr txBox="1"/>
          <p:nvPr/>
        </p:nvSpPr>
        <p:spPr>
          <a:xfrm>
            <a:off x="1585546" y="1070291"/>
            <a:ext cx="9020907" cy="5632311"/>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t>Succeed in transmission data through Esp8266 Module (STA Mode)</a:t>
            </a:r>
          </a:p>
          <a:p>
            <a:pPr marL="0" indent="0">
              <a:buNone/>
            </a:pPr>
            <a:r>
              <a:rPr lang="en-US" altLang="zh-CN" sz="2400" dirty="0"/>
              <a:t>   Esp8266: Do data transmission though personal hotspot to the local end</a:t>
            </a:r>
          </a:p>
          <a:p>
            <a:pPr marL="0" indent="0">
              <a:buNone/>
            </a:pPr>
            <a:r>
              <a:rPr lang="en-US" altLang="zh-CN" sz="2400" dirty="0"/>
              <a:t>   Local end: Python socket to get the data</a:t>
            </a:r>
          </a:p>
          <a:p>
            <a:pPr marL="0" indent="0">
              <a:buNone/>
            </a:pPr>
            <a:endParaRPr lang="en-US" altLang="zh-CN" sz="2400" dirty="0"/>
          </a:p>
          <a:p>
            <a:pPr marL="342900" indent="-342900">
              <a:buFont typeface="Arial" panose="020B0604020202020204" pitchFamily="34" charset="0"/>
              <a:buChar char="•"/>
            </a:pPr>
            <a:r>
              <a:rPr lang="en-US" altLang="zh-CN" sz="2400" b="1" dirty="0" err="1"/>
              <a:t>WiFi</a:t>
            </a:r>
            <a:r>
              <a:rPr lang="en-US" altLang="zh-CN" sz="2400" b="1" dirty="0"/>
              <a:t> transmission lower the transmission frequency </a:t>
            </a:r>
          </a:p>
          <a:p>
            <a:r>
              <a:rPr lang="en-US" altLang="zh-CN" sz="2400" dirty="0"/>
              <a:t>   Sample rate of the data after </a:t>
            </a:r>
            <a:r>
              <a:rPr lang="en-US" altLang="zh-CN" sz="2400" dirty="0" err="1"/>
              <a:t>WiFi</a:t>
            </a:r>
            <a:r>
              <a:rPr lang="en-US" altLang="zh-CN" sz="2400" dirty="0"/>
              <a:t> transmission decreases with a great degree (40~50Hz to 10~20Hz) </a:t>
            </a:r>
          </a:p>
          <a:p>
            <a:pPr marL="0" indent="0">
              <a:buNone/>
            </a:pPr>
            <a:r>
              <a:rPr lang="en-US" altLang="zh-CN" sz="2400" dirty="0"/>
              <a:t>   ESP8266 need to first tell the server to receive data then send the data, which decreases the transmission frequency.</a:t>
            </a:r>
          </a:p>
          <a:p>
            <a:pPr marL="0" indent="0">
              <a:buNone/>
            </a:pPr>
            <a:endParaRPr lang="en-US" altLang="zh-CN" sz="2400" dirty="0"/>
          </a:p>
          <a:p>
            <a:pPr marL="342900" indent="-342900">
              <a:buFont typeface="Arial" panose="020B0604020202020204" pitchFamily="34" charset="0"/>
              <a:buChar char="•"/>
            </a:pPr>
            <a:r>
              <a:rPr lang="en-US" altLang="zh-CN" sz="2400" b="1" dirty="0"/>
              <a:t>Need to improvement at Cloud Service </a:t>
            </a:r>
          </a:p>
          <a:p>
            <a:pPr marL="0" indent="0">
              <a:buNone/>
            </a:pPr>
            <a:r>
              <a:rPr lang="en-US" altLang="zh-CN" sz="2400" dirty="0"/>
              <a:t>   Wireless not stable to get data</a:t>
            </a:r>
          </a:p>
          <a:p>
            <a:pPr marL="0" indent="0">
              <a:buNone/>
            </a:pPr>
            <a:endParaRPr lang="en-US" altLang="zh-CN" sz="2400" dirty="0"/>
          </a:p>
          <a:p>
            <a:pPr marL="0" indent="0">
              <a:buNone/>
            </a:pPr>
            <a:endParaRPr lang="zh-CN" altLang="en-US" sz="2400" dirty="0"/>
          </a:p>
        </p:txBody>
      </p:sp>
    </p:spTree>
    <p:extLst>
      <p:ext uri="{BB962C8B-B14F-4D97-AF65-F5344CB8AC3E}">
        <p14:creationId xmlns:p14="http://schemas.microsoft.com/office/powerpoint/2010/main" val="2462848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0" y="389196"/>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New Segmentation Module</a:t>
            </a:r>
            <a:endParaRPr kumimoji="1" lang="zh-CN" altLang="en-US" sz="3200" dirty="0">
              <a:solidFill>
                <a:prstClr val="black">
                  <a:lumMod val="75000"/>
                  <a:lumOff val="25000"/>
                </a:prstClr>
              </a:solidFill>
              <a:latin typeface="Agency FB" panose="020B0503020202020204" pitchFamily="34" charset="0"/>
            </a:endParaRPr>
          </a:p>
        </p:txBody>
      </p:sp>
      <p:sp>
        <p:nvSpPr>
          <p:cNvPr id="10" name="文本框 9">
            <a:extLst>
              <a:ext uri="{FF2B5EF4-FFF2-40B4-BE49-F238E27FC236}">
                <a16:creationId xmlns:a16="http://schemas.microsoft.com/office/drawing/2014/main" id="{E14DE0CE-D449-F8F3-D6AA-868E315EA3EC}"/>
              </a:ext>
            </a:extLst>
          </p:cNvPr>
          <p:cNvSpPr txBox="1"/>
          <p:nvPr/>
        </p:nvSpPr>
        <p:spPr>
          <a:xfrm>
            <a:off x="1585546" y="1465945"/>
            <a:ext cx="9020907" cy="3785652"/>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t>Cancel the segmentation with same distance</a:t>
            </a:r>
            <a:endParaRPr kumimoji="1" lang="zh-CN" altLang="en-US" sz="2400" b="1" dirty="0">
              <a:solidFill>
                <a:prstClr val="black">
                  <a:lumMod val="75000"/>
                  <a:lumOff val="25000"/>
                </a:prstClr>
              </a:solidFill>
            </a:endParaRPr>
          </a:p>
          <a:p>
            <a:r>
              <a:rPr lang="en-US" altLang="zh-CN" sz="2400" b="1" dirty="0"/>
              <a:t>    </a:t>
            </a:r>
            <a:r>
              <a:rPr lang="en-US" altLang="zh-CN" sz="2400" dirty="0"/>
              <a:t>With applying Fourier Transform and Wavelet Transform, the duration should keep the same. Otherwise, the difference in parameters of Fourier Transform and Wavelet Transform may reduce the accuracy of models.</a:t>
            </a:r>
          </a:p>
          <a:p>
            <a:pPr marL="0" indent="0">
              <a:buNone/>
            </a:pPr>
            <a:endParaRPr lang="en-US" altLang="zh-CN" sz="2400" dirty="0"/>
          </a:p>
          <a:p>
            <a:pPr marL="342900" indent="-342900">
              <a:buFont typeface="Arial" panose="020B0604020202020204" pitchFamily="34" charset="0"/>
              <a:buChar char="•"/>
            </a:pPr>
            <a:r>
              <a:rPr lang="en-US" altLang="zh-CN" sz="2400" b="1" dirty="0"/>
              <a:t>Increase the resampling part. </a:t>
            </a:r>
          </a:p>
          <a:p>
            <a:r>
              <a:rPr lang="en-US" altLang="zh-CN" sz="2400" dirty="0"/>
              <a:t>   Get the senser data in one second according to log. Use interpolation algorithm to resample it to 50Hz. It confirms the accuracy of Fourier Transform and Wavelet Transform.</a:t>
            </a:r>
            <a:endParaRPr lang="zh-CN" altLang="en-US" sz="2400" dirty="0"/>
          </a:p>
        </p:txBody>
      </p:sp>
    </p:spTree>
    <p:extLst>
      <p:ext uri="{BB962C8B-B14F-4D97-AF65-F5344CB8AC3E}">
        <p14:creationId xmlns:p14="http://schemas.microsoft.com/office/powerpoint/2010/main" val="3268082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96D045"/>
                </a:solidFill>
                <a:latin typeface="Agency FB" panose="020B0503020202020204" pitchFamily="34" charset="0"/>
                <a:ea typeface="微软雅黑" panose="020B0503020204020204" pitchFamily="34" charset="-122"/>
                <a:cs typeface="+mn-ea"/>
                <a:sym typeface="+mn-lt"/>
              </a:rPr>
              <a:t>Part 04</a:t>
            </a:r>
            <a:endParaRPr lang="zh-CN" altLang="en-US" sz="4800" kern="0" dirty="0">
              <a:solidFill>
                <a:srgbClr val="96D045"/>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96D045"/>
                </a:solidFill>
                <a:latin typeface="方正正纤黑简体"/>
                <a:ea typeface="方正正纤黑简体"/>
                <a:cs typeface="Ebrima" panose="02000000000000000000" pitchFamily="2" charset="0"/>
              </a:rPr>
              <a:t>Analysis</a:t>
            </a:r>
            <a:endParaRPr lang="zh-CN" altLang="en-US" sz="2400" b="1" dirty="0">
              <a:solidFill>
                <a:srgbClr val="96D045"/>
              </a:solidFill>
              <a:latin typeface="方正正纤黑简体"/>
              <a:ea typeface="方正正纤黑简体"/>
              <a:cs typeface="Ebrima" panose="02000000000000000000" pitchFamily="2" charset="0"/>
            </a:endParaRP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8" name="Group 47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323782" y="1154123"/>
            <a:ext cx="1544437" cy="1541452"/>
            <a:chOff x="5558" y="904"/>
            <a:chExt cx="1034" cy="1032"/>
          </a:xfrm>
        </p:grpSpPr>
        <p:sp>
          <p:nvSpPr>
            <p:cNvPr id="19" name="Freeform 471"/>
            <p:cNvSpPr>
              <a:spLocks/>
            </p:cNvSpPr>
            <p:nvPr/>
          </p:nvSpPr>
          <p:spPr bwMode="auto">
            <a:xfrm>
              <a:off x="5558" y="904"/>
              <a:ext cx="1034" cy="1032"/>
            </a:xfrm>
            <a:custGeom>
              <a:avLst/>
              <a:gdLst>
                <a:gd name="T0" fmla="*/ 31 w 434"/>
                <a:gd name="T1" fmla="*/ 160 h 434"/>
                <a:gd name="T2" fmla="*/ 274 w 434"/>
                <a:gd name="T3" fmla="*/ 31 h 434"/>
                <a:gd name="T4" fmla="*/ 403 w 434"/>
                <a:gd name="T5" fmla="*/ 274 h 434"/>
                <a:gd name="T6" fmla="*/ 161 w 434"/>
                <a:gd name="T7" fmla="*/ 403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3" y="58"/>
                    <a:pt x="171" y="0"/>
                    <a:pt x="274" y="31"/>
                  </a:cubicBezTo>
                  <a:cubicBezTo>
                    <a:pt x="377" y="63"/>
                    <a:pt x="434" y="171"/>
                    <a:pt x="403" y="274"/>
                  </a:cubicBezTo>
                  <a:cubicBezTo>
                    <a:pt x="372" y="376"/>
                    <a:pt x="263" y="434"/>
                    <a:pt x="161" y="403"/>
                  </a:cubicBezTo>
                  <a:cubicBezTo>
                    <a:pt x="58" y="371"/>
                    <a:pt x="0" y="263"/>
                    <a:pt x="31" y="160"/>
                  </a:cubicBezTo>
                  <a:close/>
                </a:path>
              </a:pathLst>
            </a:custGeom>
            <a:solidFill>
              <a:srgbClr val="96D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Freeform 472"/>
            <p:cNvSpPr>
              <a:spLocks noEditPoints="1"/>
            </p:cNvSpPr>
            <p:nvPr/>
          </p:nvSpPr>
          <p:spPr bwMode="auto">
            <a:xfrm>
              <a:off x="5737" y="1051"/>
              <a:ext cx="679" cy="738"/>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Tree>
    <p:extLst>
      <p:ext uri="{BB962C8B-B14F-4D97-AF65-F5344CB8AC3E}">
        <p14:creationId xmlns:p14="http://schemas.microsoft.com/office/powerpoint/2010/main" val="101120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00ADA0"/>
                </a:solidFill>
                <a:latin typeface="Agency FB" panose="020B0503020202020204" pitchFamily="34" charset="0"/>
                <a:ea typeface="微软雅黑" panose="020B0503020204020204" pitchFamily="34" charset="-122"/>
                <a:cs typeface="+mn-ea"/>
                <a:sym typeface="+mn-lt"/>
              </a:rPr>
              <a:t>Part 01</a:t>
            </a:r>
            <a:endParaRPr lang="zh-CN" altLang="en-US" sz="4800" kern="0" dirty="0">
              <a:solidFill>
                <a:srgbClr val="00ADA0"/>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00ADA0"/>
                </a:solidFill>
                <a:latin typeface="Arial" panose="020B0604020202020204" pitchFamily="34" charset="0"/>
                <a:ea typeface="方正正纤黑简体"/>
                <a:cs typeface="Arial" panose="020B0604020202020204" pitchFamily="34" charset="0"/>
              </a:rPr>
              <a:t>Introduction</a:t>
            </a:r>
            <a:endParaRPr lang="zh-CN" altLang="en-US" sz="2400" b="1" dirty="0">
              <a:solidFill>
                <a:srgbClr val="00ADA0"/>
              </a:solidFill>
              <a:latin typeface="Arial" panose="020B0604020202020204" pitchFamily="34" charset="0"/>
              <a:ea typeface="方正正纤黑简体"/>
              <a:cs typeface="Arial" panose="020B0604020202020204" pitchFamily="34" charset="0"/>
            </a:endParaRP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5397322" y="1204478"/>
            <a:ext cx="1397356" cy="1398868"/>
            <a:chOff x="2067705" y="1626643"/>
            <a:chExt cx="1025850" cy="1026958"/>
          </a:xfrm>
        </p:grpSpPr>
        <p:sp>
          <p:nvSpPr>
            <p:cNvPr id="11" name="Oval 436"/>
            <p:cNvSpPr>
              <a:spLocks noChangeArrowheads="1"/>
            </p:cNvSpPr>
            <p:nvPr/>
          </p:nvSpPr>
          <p:spPr bwMode="auto">
            <a:xfrm>
              <a:off x="2067705" y="1626643"/>
              <a:ext cx="1025850" cy="1026958"/>
            </a:xfrm>
            <a:prstGeom prst="ellipse">
              <a:avLst/>
            </a:prstGeom>
            <a:solidFill>
              <a:srgbClr val="E46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lang="zh-CN" altLang="en-US">
                <a:solidFill>
                  <a:prstClr val="black"/>
                </a:solidFill>
              </a:endParaRPr>
            </a:p>
          </p:txBody>
        </p:sp>
        <p:grpSp>
          <p:nvGrpSpPr>
            <p:cNvPr id="12" name="组合 11"/>
            <p:cNvGrpSpPr/>
            <p:nvPr/>
          </p:nvGrpSpPr>
          <p:grpSpPr>
            <a:xfrm>
              <a:off x="2207512" y="1770695"/>
              <a:ext cx="744410" cy="717960"/>
              <a:chOff x="2147680" y="1712989"/>
              <a:chExt cx="864074" cy="833372"/>
            </a:xfrm>
          </p:grpSpPr>
          <p:sp>
            <p:nvSpPr>
              <p:cNvPr id="13" name="Freeform 252"/>
              <p:cNvSpPr>
                <a:spLocks/>
              </p:cNvSpPr>
              <p:nvPr/>
            </p:nvSpPr>
            <p:spPr bwMode="auto">
              <a:xfrm>
                <a:off x="2283652" y="1901595"/>
                <a:ext cx="592132" cy="644766"/>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14" name="Freeform 253"/>
              <p:cNvSpPr>
                <a:spLocks/>
              </p:cNvSpPr>
              <p:nvPr/>
            </p:nvSpPr>
            <p:spPr bwMode="auto">
              <a:xfrm>
                <a:off x="2147680" y="1712989"/>
                <a:ext cx="864074" cy="46932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grpSp>
    </p:spTree>
    <p:extLst>
      <p:ext uri="{BB962C8B-B14F-4D97-AF65-F5344CB8AC3E}">
        <p14:creationId xmlns:p14="http://schemas.microsoft.com/office/powerpoint/2010/main" val="782104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Feature Extraction Analysis</a:t>
            </a:r>
            <a:endParaRPr kumimoji="1" lang="zh-CN" altLang="en-US" sz="3200" dirty="0">
              <a:solidFill>
                <a:prstClr val="black">
                  <a:lumMod val="75000"/>
                  <a:lumOff val="25000"/>
                </a:prstClr>
              </a:solidFill>
              <a:latin typeface="Agency FB" panose="020B0503020202020204" pitchFamily="34" charset="0"/>
            </a:endParaRPr>
          </a:p>
        </p:txBody>
      </p:sp>
      <p:sp>
        <p:nvSpPr>
          <p:cNvPr id="3" name="文本框 2">
            <a:extLst>
              <a:ext uri="{FF2B5EF4-FFF2-40B4-BE49-F238E27FC236}">
                <a16:creationId xmlns:a16="http://schemas.microsoft.com/office/drawing/2014/main" id="{0166EDBC-EAF9-B3CD-F9EC-DA18E891281E}"/>
              </a:ext>
            </a:extLst>
          </p:cNvPr>
          <p:cNvSpPr txBox="1"/>
          <p:nvPr/>
        </p:nvSpPr>
        <p:spPr>
          <a:xfrm>
            <a:off x="2045546" y="1657518"/>
            <a:ext cx="6097712" cy="369332"/>
          </a:xfrm>
          <a:prstGeom prst="rect">
            <a:avLst/>
          </a:prstGeom>
          <a:noFill/>
        </p:spPr>
        <p:txBody>
          <a:bodyPr wrap="square">
            <a:spAutoFit/>
          </a:bodyPr>
          <a:lstStyle/>
          <a:p>
            <a:r>
              <a:rPr lang="en-US" altLang="zh-CN" b="1" dirty="0">
                <a:latin typeface="Times New Roman" panose="02020603050405020304" pitchFamily="18" charset="0"/>
                <a:ea typeface="等线" panose="02010600030101010101" pitchFamily="2" charset="-122"/>
              </a:rPr>
              <a:t>Z-axis for Smooth Road</a:t>
            </a:r>
            <a:endParaRPr lang="zh-CN" altLang="en-US" dirty="0"/>
          </a:p>
        </p:txBody>
      </p:sp>
      <p:pic>
        <p:nvPicPr>
          <p:cNvPr id="5" name="图片 4">
            <a:extLst>
              <a:ext uri="{FF2B5EF4-FFF2-40B4-BE49-F238E27FC236}">
                <a16:creationId xmlns:a16="http://schemas.microsoft.com/office/drawing/2014/main" id="{557185DE-FDE6-3A17-9C01-BC055E7C0B91}"/>
              </a:ext>
            </a:extLst>
          </p:cNvPr>
          <p:cNvPicPr>
            <a:picLocks noChangeAspect="1"/>
          </p:cNvPicPr>
          <p:nvPr/>
        </p:nvPicPr>
        <p:blipFill>
          <a:blip r:embed="rId2"/>
          <a:stretch>
            <a:fillRect/>
          </a:stretch>
        </p:blipFill>
        <p:spPr>
          <a:xfrm>
            <a:off x="352054" y="2258291"/>
            <a:ext cx="5315692" cy="3343742"/>
          </a:xfrm>
          <a:prstGeom prst="rect">
            <a:avLst/>
          </a:prstGeom>
        </p:spPr>
      </p:pic>
      <p:pic>
        <p:nvPicPr>
          <p:cNvPr id="7" name="图片 6">
            <a:extLst>
              <a:ext uri="{FF2B5EF4-FFF2-40B4-BE49-F238E27FC236}">
                <a16:creationId xmlns:a16="http://schemas.microsoft.com/office/drawing/2014/main" id="{3302D0DE-FD1A-CC07-4010-1857F862E81F}"/>
              </a:ext>
            </a:extLst>
          </p:cNvPr>
          <p:cNvPicPr>
            <a:picLocks noChangeAspect="1"/>
          </p:cNvPicPr>
          <p:nvPr/>
        </p:nvPicPr>
        <p:blipFill>
          <a:blip r:embed="rId3"/>
          <a:stretch>
            <a:fillRect/>
          </a:stretch>
        </p:blipFill>
        <p:spPr>
          <a:xfrm>
            <a:off x="6388996" y="2220186"/>
            <a:ext cx="5372850" cy="3419952"/>
          </a:xfrm>
          <a:prstGeom prst="rect">
            <a:avLst/>
          </a:prstGeom>
        </p:spPr>
      </p:pic>
      <p:sp>
        <p:nvSpPr>
          <p:cNvPr id="8" name="文本框 7">
            <a:extLst>
              <a:ext uri="{FF2B5EF4-FFF2-40B4-BE49-F238E27FC236}">
                <a16:creationId xmlns:a16="http://schemas.microsoft.com/office/drawing/2014/main" id="{E40A84A2-B31D-ACF2-43D2-4791384F205D}"/>
              </a:ext>
            </a:extLst>
          </p:cNvPr>
          <p:cNvSpPr txBox="1"/>
          <p:nvPr/>
        </p:nvSpPr>
        <p:spPr>
          <a:xfrm>
            <a:off x="8143258" y="1724782"/>
            <a:ext cx="2574434" cy="369332"/>
          </a:xfrm>
          <a:prstGeom prst="rect">
            <a:avLst/>
          </a:prstGeom>
          <a:noFill/>
        </p:spPr>
        <p:txBody>
          <a:bodyPr wrap="square">
            <a:spAutoFit/>
          </a:bodyPr>
          <a:lstStyle/>
          <a:p>
            <a:r>
              <a:rPr lang="en-US" altLang="zh-CN" b="1" dirty="0">
                <a:latin typeface="Times New Roman" panose="02020603050405020304" pitchFamily="18" charset="0"/>
                <a:ea typeface="等线" panose="02010600030101010101" pitchFamily="2" charset="-122"/>
              </a:rPr>
              <a:t>Z-axis for Rough Road</a:t>
            </a:r>
            <a:endParaRPr lang="zh-CN" altLang="en-US" dirty="0"/>
          </a:p>
        </p:txBody>
      </p:sp>
      <p:sp>
        <p:nvSpPr>
          <p:cNvPr id="9" name="文本框 8">
            <a:extLst>
              <a:ext uri="{FF2B5EF4-FFF2-40B4-BE49-F238E27FC236}">
                <a16:creationId xmlns:a16="http://schemas.microsoft.com/office/drawing/2014/main" id="{9F3D9112-6848-A55C-7A62-274F19C107DD}"/>
              </a:ext>
            </a:extLst>
          </p:cNvPr>
          <p:cNvSpPr txBox="1"/>
          <p:nvPr/>
        </p:nvSpPr>
        <p:spPr>
          <a:xfrm>
            <a:off x="5437302" y="964412"/>
            <a:ext cx="6097712" cy="461665"/>
          </a:xfrm>
          <a:prstGeom prst="rect">
            <a:avLst/>
          </a:prstGeom>
          <a:noFill/>
        </p:spPr>
        <p:txBody>
          <a:bodyPr wrap="square">
            <a:spAutoFit/>
          </a:bodyPr>
          <a:lstStyle/>
          <a:p>
            <a:r>
              <a:rPr lang="en-US" altLang="zh-CN" sz="2400" b="1" dirty="0">
                <a:effectLst/>
                <a:latin typeface="Times New Roman" panose="02020603050405020304" pitchFamily="18" charset="0"/>
                <a:ea typeface="等线" panose="02010600030101010101" pitchFamily="2" charset="-122"/>
              </a:rPr>
              <a:t>Raw</a:t>
            </a:r>
            <a:r>
              <a:rPr lang="en-US" altLang="zh-CN" sz="2400" b="1" dirty="0">
                <a:latin typeface="Times New Roman" panose="02020603050405020304" pitchFamily="18" charset="0"/>
                <a:ea typeface="等线" panose="02010600030101010101" pitchFamily="2" charset="-122"/>
              </a:rPr>
              <a:t> data</a:t>
            </a:r>
            <a:endParaRPr lang="zh-CN" altLang="en-US" sz="2400" dirty="0"/>
          </a:p>
        </p:txBody>
      </p:sp>
    </p:spTree>
    <p:extLst>
      <p:ext uri="{BB962C8B-B14F-4D97-AF65-F5344CB8AC3E}">
        <p14:creationId xmlns:p14="http://schemas.microsoft.com/office/powerpoint/2010/main" val="4136433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Feature Extraction Analysis</a:t>
            </a:r>
            <a:endParaRPr kumimoji="1" lang="zh-CN" altLang="en-US" sz="3200" dirty="0">
              <a:solidFill>
                <a:prstClr val="black">
                  <a:lumMod val="75000"/>
                  <a:lumOff val="25000"/>
                </a:prstClr>
              </a:solidFill>
              <a:latin typeface="Agency FB" panose="020B0503020202020204" pitchFamily="34" charset="0"/>
            </a:endParaRPr>
          </a:p>
        </p:txBody>
      </p:sp>
      <p:sp>
        <p:nvSpPr>
          <p:cNvPr id="3" name="文本框 2">
            <a:extLst>
              <a:ext uri="{FF2B5EF4-FFF2-40B4-BE49-F238E27FC236}">
                <a16:creationId xmlns:a16="http://schemas.microsoft.com/office/drawing/2014/main" id="{0166EDBC-EAF9-B3CD-F9EC-DA18E891281E}"/>
              </a:ext>
            </a:extLst>
          </p:cNvPr>
          <p:cNvSpPr txBox="1"/>
          <p:nvPr/>
        </p:nvSpPr>
        <p:spPr>
          <a:xfrm>
            <a:off x="0" y="1812428"/>
            <a:ext cx="6097712" cy="369332"/>
          </a:xfrm>
          <a:prstGeom prst="rect">
            <a:avLst/>
          </a:prstGeom>
          <a:noFill/>
        </p:spPr>
        <p:txBody>
          <a:bodyPr wrap="square">
            <a:spAutoFit/>
          </a:bodyPr>
          <a:lstStyle/>
          <a:p>
            <a:r>
              <a:rPr lang="en-US" altLang="zh-CN" b="1" dirty="0">
                <a:latin typeface="Times New Roman" panose="02020603050405020304" pitchFamily="18" charset="0"/>
                <a:ea typeface="等线" panose="02010600030101010101" pitchFamily="2" charset="-122"/>
              </a:rPr>
              <a:t>Z-axis for Smooth Road</a:t>
            </a:r>
            <a:endParaRPr lang="zh-CN" altLang="en-US" dirty="0"/>
          </a:p>
        </p:txBody>
      </p:sp>
      <p:sp>
        <p:nvSpPr>
          <p:cNvPr id="8" name="文本框 7">
            <a:extLst>
              <a:ext uri="{FF2B5EF4-FFF2-40B4-BE49-F238E27FC236}">
                <a16:creationId xmlns:a16="http://schemas.microsoft.com/office/drawing/2014/main" id="{E40A84A2-B31D-ACF2-43D2-4791384F205D}"/>
              </a:ext>
            </a:extLst>
          </p:cNvPr>
          <p:cNvSpPr txBox="1"/>
          <p:nvPr/>
        </p:nvSpPr>
        <p:spPr>
          <a:xfrm>
            <a:off x="5837189" y="1812428"/>
            <a:ext cx="2574434" cy="369332"/>
          </a:xfrm>
          <a:prstGeom prst="rect">
            <a:avLst/>
          </a:prstGeom>
          <a:noFill/>
        </p:spPr>
        <p:txBody>
          <a:bodyPr wrap="square">
            <a:spAutoFit/>
          </a:bodyPr>
          <a:lstStyle/>
          <a:p>
            <a:r>
              <a:rPr lang="en-US" altLang="zh-CN" b="1" dirty="0">
                <a:latin typeface="Times New Roman" panose="02020603050405020304" pitchFamily="18" charset="0"/>
                <a:ea typeface="等线" panose="02010600030101010101" pitchFamily="2" charset="-122"/>
              </a:rPr>
              <a:t>Z-axis for Rough Road</a:t>
            </a:r>
            <a:endParaRPr lang="zh-CN" altLang="en-US" dirty="0"/>
          </a:p>
        </p:txBody>
      </p:sp>
      <p:sp>
        <p:nvSpPr>
          <p:cNvPr id="9" name="文本框 8">
            <a:extLst>
              <a:ext uri="{FF2B5EF4-FFF2-40B4-BE49-F238E27FC236}">
                <a16:creationId xmlns:a16="http://schemas.microsoft.com/office/drawing/2014/main" id="{9F3D9112-6848-A55C-7A62-274F19C107DD}"/>
              </a:ext>
            </a:extLst>
          </p:cNvPr>
          <p:cNvSpPr txBox="1"/>
          <p:nvPr/>
        </p:nvSpPr>
        <p:spPr>
          <a:xfrm>
            <a:off x="4422264" y="729292"/>
            <a:ext cx="6097712" cy="461665"/>
          </a:xfrm>
          <a:prstGeom prst="rect">
            <a:avLst/>
          </a:prstGeom>
          <a:noFill/>
        </p:spPr>
        <p:txBody>
          <a:bodyPr wrap="square">
            <a:spAutoFit/>
          </a:bodyPr>
          <a:lstStyle/>
          <a:p>
            <a:r>
              <a:rPr lang="en-US" altLang="zh-CN" sz="2400" b="1" dirty="0">
                <a:effectLst/>
                <a:latin typeface="Times New Roman" panose="02020603050405020304" pitchFamily="18" charset="0"/>
                <a:ea typeface="等线" panose="02010600030101010101" pitchFamily="2" charset="-122"/>
              </a:rPr>
              <a:t>Fourier Transform</a:t>
            </a:r>
            <a:endParaRPr lang="zh-CN" altLang="en-US" sz="2400" dirty="0"/>
          </a:p>
        </p:txBody>
      </p:sp>
      <p:pic>
        <p:nvPicPr>
          <p:cNvPr id="6" name="图片 5">
            <a:extLst>
              <a:ext uri="{FF2B5EF4-FFF2-40B4-BE49-F238E27FC236}">
                <a16:creationId xmlns:a16="http://schemas.microsoft.com/office/drawing/2014/main" id="{0B57ADD5-C147-077B-0180-508F3F9A8730}"/>
              </a:ext>
            </a:extLst>
          </p:cNvPr>
          <p:cNvPicPr>
            <a:picLocks noChangeAspect="1"/>
          </p:cNvPicPr>
          <p:nvPr/>
        </p:nvPicPr>
        <p:blipFill>
          <a:blip r:embed="rId2"/>
          <a:stretch>
            <a:fillRect/>
          </a:stretch>
        </p:blipFill>
        <p:spPr>
          <a:xfrm>
            <a:off x="2630202" y="1127873"/>
            <a:ext cx="2783525" cy="1901181"/>
          </a:xfrm>
          <a:prstGeom prst="rect">
            <a:avLst/>
          </a:prstGeom>
        </p:spPr>
      </p:pic>
      <p:pic>
        <p:nvPicPr>
          <p:cNvPr id="11" name="图片 10">
            <a:extLst>
              <a:ext uri="{FF2B5EF4-FFF2-40B4-BE49-F238E27FC236}">
                <a16:creationId xmlns:a16="http://schemas.microsoft.com/office/drawing/2014/main" id="{AF9B2F54-F4F2-3FB1-86D2-A02BB17DB3FF}"/>
              </a:ext>
            </a:extLst>
          </p:cNvPr>
          <p:cNvPicPr>
            <a:picLocks noChangeAspect="1"/>
          </p:cNvPicPr>
          <p:nvPr/>
        </p:nvPicPr>
        <p:blipFill>
          <a:blip r:embed="rId3"/>
          <a:stretch>
            <a:fillRect/>
          </a:stretch>
        </p:blipFill>
        <p:spPr>
          <a:xfrm>
            <a:off x="403699" y="3131960"/>
            <a:ext cx="5010028" cy="3491838"/>
          </a:xfrm>
          <a:prstGeom prst="rect">
            <a:avLst/>
          </a:prstGeom>
        </p:spPr>
      </p:pic>
      <p:pic>
        <p:nvPicPr>
          <p:cNvPr id="13" name="图片 12">
            <a:extLst>
              <a:ext uri="{FF2B5EF4-FFF2-40B4-BE49-F238E27FC236}">
                <a16:creationId xmlns:a16="http://schemas.microsoft.com/office/drawing/2014/main" id="{719BCFD4-E9A0-DBA0-2919-009734F60CC7}"/>
              </a:ext>
            </a:extLst>
          </p:cNvPr>
          <p:cNvPicPr>
            <a:picLocks noChangeAspect="1"/>
          </p:cNvPicPr>
          <p:nvPr/>
        </p:nvPicPr>
        <p:blipFill>
          <a:blip r:embed="rId4"/>
          <a:stretch>
            <a:fillRect/>
          </a:stretch>
        </p:blipFill>
        <p:spPr>
          <a:xfrm>
            <a:off x="8354873" y="1127873"/>
            <a:ext cx="3007897" cy="2044752"/>
          </a:xfrm>
          <a:prstGeom prst="rect">
            <a:avLst/>
          </a:prstGeom>
        </p:spPr>
      </p:pic>
      <p:pic>
        <p:nvPicPr>
          <p:cNvPr id="15" name="图片 14">
            <a:extLst>
              <a:ext uri="{FF2B5EF4-FFF2-40B4-BE49-F238E27FC236}">
                <a16:creationId xmlns:a16="http://schemas.microsoft.com/office/drawing/2014/main" id="{385399C9-4F32-E21A-B48C-9E244979352A}"/>
              </a:ext>
            </a:extLst>
          </p:cNvPr>
          <p:cNvPicPr>
            <a:picLocks noChangeAspect="1"/>
          </p:cNvPicPr>
          <p:nvPr/>
        </p:nvPicPr>
        <p:blipFill>
          <a:blip r:embed="rId5"/>
          <a:stretch>
            <a:fillRect/>
          </a:stretch>
        </p:blipFill>
        <p:spPr>
          <a:xfrm>
            <a:off x="6466080" y="3172625"/>
            <a:ext cx="4896690" cy="3451173"/>
          </a:xfrm>
          <a:prstGeom prst="rect">
            <a:avLst/>
          </a:prstGeom>
        </p:spPr>
      </p:pic>
    </p:spTree>
    <p:extLst>
      <p:ext uri="{BB962C8B-B14F-4D97-AF65-F5344CB8AC3E}">
        <p14:creationId xmlns:p14="http://schemas.microsoft.com/office/powerpoint/2010/main" val="1042391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Feature Extraction Analysis</a:t>
            </a:r>
            <a:endParaRPr kumimoji="1" lang="zh-CN" altLang="en-US" sz="3200" dirty="0">
              <a:solidFill>
                <a:prstClr val="black">
                  <a:lumMod val="75000"/>
                  <a:lumOff val="25000"/>
                </a:prstClr>
              </a:solidFill>
              <a:latin typeface="Agency FB" panose="020B0503020202020204" pitchFamily="34" charset="0"/>
            </a:endParaRPr>
          </a:p>
        </p:txBody>
      </p:sp>
      <p:sp>
        <p:nvSpPr>
          <p:cNvPr id="3" name="文本框 2">
            <a:extLst>
              <a:ext uri="{FF2B5EF4-FFF2-40B4-BE49-F238E27FC236}">
                <a16:creationId xmlns:a16="http://schemas.microsoft.com/office/drawing/2014/main" id="{0166EDBC-EAF9-B3CD-F9EC-DA18E891281E}"/>
              </a:ext>
            </a:extLst>
          </p:cNvPr>
          <p:cNvSpPr txBox="1"/>
          <p:nvPr/>
        </p:nvSpPr>
        <p:spPr>
          <a:xfrm>
            <a:off x="6638192" y="1514659"/>
            <a:ext cx="1424354" cy="369332"/>
          </a:xfrm>
          <a:prstGeom prst="rect">
            <a:avLst/>
          </a:prstGeom>
          <a:noFill/>
        </p:spPr>
        <p:txBody>
          <a:bodyPr wrap="square">
            <a:spAutoFit/>
          </a:bodyPr>
          <a:lstStyle/>
          <a:p>
            <a:r>
              <a:rPr lang="en-US" altLang="zh-CN" dirty="0">
                <a:ea typeface="等线" panose="02010600030101010101" pitchFamily="2" charset="-122"/>
              </a:rPr>
              <a:t>X, Y, Z-axis</a:t>
            </a:r>
            <a:endParaRPr lang="zh-CN" altLang="en-US" dirty="0"/>
          </a:p>
        </p:txBody>
      </p:sp>
      <p:sp>
        <p:nvSpPr>
          <p:cNvPr id="9" name="文本框 8">
            <a:extLst>
              <a:ext uri="{FF2B5EF4-FFF2-40B4-BE49-F238E27FC236}">
                <a16:creationId xmlns:a16="http://schemas.microsoft.com/office/drawing/2014/main" id="{9F3D9112-6848-A55C-7A62-274F19C107DD}"/>
              </a:ext>
            </a:extLst>
          </p:cNvPr>
          <p:cNvSpPr txBox="1"/>
          <p:nvPr/>
        </p:nvSpPr>
        <p:spPr>
          <a:xfrm>
            <a:off x="4422264" y="729292"/>
            <a:ext cx="6097712" cy="461665"/>
          </a:xfrm>
          <a:prstGeom prst="rect">
            <a:avLst/>
          </a:prstGeom>
          <a:noFill/>
        </p:spPr>
        <p:txBody>
          <a:bodyPr wrap="square">
            <a:spAutoFit/>
          </a:bodyPr>
          <a:lstStyle/>
          <a:p>
            <a:r>
              <a:rPr lang="en-US" altLang="zh-CN" sz="2400" b="1" dirty="0">
                <a:effectLst/>
                <a:latin typeface="Times New Roman" panose="02020603050405020304" pitchFamily="18" charset="0"/>
                <a:ea typeface="等线" panose="02010600030101010101" pitchFamily="2" charset="-122"/>
              </a:rPr>
              <a:t>Fourier Transform</a:t>
            </a:r>
            <a:endParaRPr lang="zh-CN" altLang="en-US" sz="2400" dirty="0"/>
          </a:p>
        </p:txBody>
      </p:sp>
      <p:sp>
        <p:nvSpPr>
          <p:cNvPr id="4" name="文本框 3">
            <a:extLst>
              <a:ext uri="{FF2B5EF4-FFF2-40B4-BE49-F238E27FC236}">
                <a16:creationId xmlns:a16="http://schemas.microsoft.com/office/drawing/2014/main" id="{46D0B02F-D9B9-A367-8D88-BB9D55074EF8}"/>
              </a:ext>
            </a:extLst>
          </p:cNvPr>
          <p:cNvSpPr txBox="1"/>
          <p:nvPr/>
        </p:nvSpPr>
        <p:spPr>
          <a:xfrm>
            <a:off x="7016264" y="1850988"/>
            <a:ext cx="422030" cy="680827"/>
          </a:xfrm>
          <a:prstGeom prst="rect">
            <a:avLst/>
          </a:prstGeom>
          <a:noFill/>
        </p:spPr>
        <p:txBody>
          <a:bodyPr wrap="square" rtlCol="0">
            <a:spAutoFit/>
          </a:bodyPr>
          <a:lstStyle/>
          <a:p>
            <a:pPr>
              <a:lnSpc>
                <a:spcPct val="130000"/>
              </a:lnSpc>
              <a:spcBef>
                <a:spcPts val="600"/>
              </a:spcBef>
            </a:pPr>
            <a:r>
              <a:rPr lang="en-US" altLang="zh-CN" sz="3200" kern="0" dirty="0">
                <a:ea typeface="微软雅黑" panose="020B0503020204020204" pitchFamily="34" charset="-122"/>
                <a:cs typeface="+mn-ea"/>
                <a:sym typeface="+mn-lt"/>
              </a:rPr>
              <a:t>*</a:t>
            </a:r>
            <a:endParaRPr lang="zh-CN" altLang="en-US" sz="3200" kern="0" dirty="0">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92066784-0458-0D0F-5015-286BA3451BEF}"/>
              </a:ext>
            </a:extLst>
          </p:cNvPr>
          <p:cNvSpPr txBox="1"/>
          <p:nvPr/>
        </p:nvSpPr>
        <p:spPr>
          <a:xfrm>
            <a:off x="6187588" y="2552415"/>
            <a:ext cx="2587135" cy="369332"/>
          </a:xfrm>
          <a:prstGeom prst="rect">
            <a:avLst/>
          </a:prstGeom>
          <a:noFill/>
        </p:spPr>
        <p:txBody>
          <a:bodyPr wrap="square">
            <a:spAutoFit/>
          </a:bodyPr>
          <a:lstStyle/>
          <a:p>
            <a:r>
              <a:rPr lang="en-US" altLang="zh-CN" dirty="0"/>
              <a:t>FFT, PSD, autocorrelation</a:t>
            </a:r>
            <a:endParaRPr lang="zh-CN" altLang="en-US" dirty="0"/>
          </a:p>
        </p:txBody>
      </p:sp>
      <p:sp>
        <p:nvSpPr>
          <p:cNvPr id="14" name="文本框 13">
            <a:extLst>
              <a:ext uri="{FF2B5EF4-FFF2-40B4-BE49-F238E27FC236}">
                <a16:creationId xmlns:a16="http://schemas.microsoft.com/office/drawing/2014/main" id="{F9E1C3B4-E9C3-ABD0-285C-B9A71ABCB479}"/>
              </a:ext>
            </a:extLst>
          </p:cNvPr>
          <p:cNvSpPr txBox="1"/>
          <p:nvPr/>
        </p:nvSpPr>
        <p:spPr>
          <a:xfrm>
            <a:off x="7016263" y="3097165"/>
            <a:ext cx="527538" cy="680827"/>
          </a:xfrm>
          <a:prstGeom prst="rect">
            <a:avLst/>
          </a:prstGeom>
          <a:noFill/>
        </p:spPr>
        <p:txBody>
          <a:bodyPr wrap="square" rtlCol="0">
            <a:spAutoFit/>
          </a:bodyPr>
          <a:lstStyle/>
          <a:p>
            <a:pPr>
              <a:lnSpc>
                <a:spcPct val="130000"/>
              </a:lnSpc>
              <a:spcBef>
                <a:spcPts val="600"/>
              </a:spcBef>
            </a:pPr>
            <a:r>
              <a:rPr lang="en-US" altLang="zh-CN" sz="3200" kern="0" dirty="0">
                <a:ea typeface="微软雅黑" panose="020B0503020204020204" pitchFamily="34" charset="-122"/>
                <a:cs typeface="+mn-ea"/>
                <a:sym typeface="+mn-lt"/>
              </a:rPr>
              <a:t>*</a:t>
            </a:r>
            <a:endParaRPr lang="zh-CN" altLang="en-US" sz="3200" kern="0" dirty="0">
              <a:ea typeface="微软雅黑" panose="020B0503020204020204" pitchFamily="34" charset="-122"/>
              <a:cs typeface="+mn-ea"/>
              <a:sym typeface="+mn-lt"/>
            </a:endParaRPr>
          </a:p>
        </p:txBody>
      </p:sp>
      <p:sp>
        <p:nvSpPr>
          <p:cNvPr id="16" name="文本框 15">
            <a:extLst>
              <a:ext uri="{FF2B5EF4-FFF2-40B4-BE49-F238E27FC236}">
                <a16:creationId xmlns:a16="http://schemas.microsoft.com/office/drawing/2014/main" id="{C91D0255-FD59-7BBA-1B60-028222B548DC}"/>
              </a:ext>
            </a:extLst>
          </p:cNvPr>
          <p:cNvSpPr txBox="1"/>
          <p:nvPr/>
        </p:nvSpPr>
        <p:spPr>
          <a:xfrm>
            <a:off x="5916956" y="3766177"/>
            <a:ext cx="2972067" cy="369332"/>
          </a:xfrm>
          <a:prstGeom prst="rect">
            <a:avLst/>
          </a:prstGeom>
          <a:noFill/>
        </p:spPr>
        <p:txBody>
          <a:bodyPr wrap="square">
            <a:spAutoFit/>
          </a:bodyPr>
          <a:lstStyle/>
          <a:p>
            <a:r>
              <a:rPr lang="en-US" altLang="zh-CN" dirty="0"/>
              <a:t>X, Y coordinate of  five peaks </a:t>
            </a:r>
            <a:endParaRPr lang="zh-CN" altLang="en-US" dirty="0"/>
          </a:p>
        </p:txBody>
      </p:sp>
      <p:sp>
        <p:nvSpPr>
          <p:cNvPr id="7" name="箭头: 下 6">
            <a:extLst>
              <a:ext uri="{FF2B5EF4-FFF2-40B4-BE49-F238E27FC236}">
                <a16:creationId xmlns:a16="http://schemas.microsoft.com/office/drawing/2014/main" id="{32AB8C47-78C0-53B1-FF61-781F2506A618}"/>
              </a:ext>
            </a:extLst>
          </p:cNvPr>
          <p:cNvSpPr/>
          <p:nvPr/>
        </p:nvSpPr>
        <p:spPr>
          <a:xfrm>
            <a:off x="6919546" y="4538342"/>
            <a:ext cx="624254" cy="90560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E178722-F241-545E-8BB3-C7D312DC3415}"/>
              </a:ext>
            </a:extLst>
          </p:cNvPr>
          <p:cNvSpPr txBox="1"/>
          <p:nvPr/>
        </p:nvSpPr>
        <p:spPr>
          <a:xfrm>
            <a:off x="6734641" y="5443950"/>
            <a:ext cx="1327905" cy="369332"/>
          </a:xfrm>
          <a:prstGeom prst="rect">
            <a:avLst/>
          </a:prstGeom>
          <a:noFill/>
        </p:spPr>
        <p:txBody>
          <a:bodyPr wrap="square">
            <a:spAutoFit/>
          </a:bodyPr>
          <a:lstStyle/>
          <a:p>
            <a:r>
              <a:rPr lang="en-US" altLang="zh-CN" dirty="0"/>
              <a:t>Features</a:t>
            </a:r>
            <a:endParaRPr lang="zh-CN" altLang="en-US" dirty="0"/>
          </a:p>
        </p:txBody>
      </p:sp>
      <p:pic>
        <p:nvPicPr>
          <p:cNvPr id="11" name="图片 10">
            <a:extLst>
              <a:ext uri="{FF2B5EF4-FFF2-40B4-BE49-F238E27FC236}">
                <a16:creationId xmlns:a16="http://schemas.microsoft.com/office/drawing/2014/main" id="{D9085106-44DB-F281-3532-CBF85AB4E179}"/>
              </a:ext>
            </a:extLst>
          </p:cNvPr>
          <p:cNvPicPr>
            <a:picLocks noChangeAspect="1"/>
          </p:cNvPicPr>
          <p:nvPr/>
        </p:nvPicPr>
        <p:blipFill>
          <a:blip r:embed="rId2"/>
          <a:stretch>
            <a:fillRect/>
          </a:stretch>
        </p:blipFill>
        <p:spPr>
          <a:xfrm>
            <a:off x="1032474" y="2297304"/>
            <a:ext cx="4168214" cy="2937745"/>
          </a:xfrm>
          <a:prstGeom prst="rect">
            <a:avLst/>
          </a:prstGeom>
        </p:spPr>
      </p:pic>
      <p:sp>
        <p:nvSpPr>
          <p:cNvPr id="13" name="文本框 12">
            <a:extLst>
              <a:ext uri="{FF2B5EF4-FFF2-40B4-BE49-F238E27FC236}">
                <a16:creationId xmlns:a16="http://schemas.microsoft.com/office/drawing/2014/main" id="{C558FD63-5026-11B9-4737-700C814D6BF8}"/>
              </a:ext>
            </a:extLst>
          </p:cNvPr>
          <p:cNvSpPr txBox="1"/>
          <p:nvPr/>
        </p:nvSpPr>
        <p:spPr>
          <a:xfrm>
            <a:off x="9874030" y="1493471"/>
            <a:ext cx="1424354" cy="369332"/>
          </a:xfrm>
          <a:prstGeom prst="rect">
            <a:avLst/>
          </a:prstGeom>
          <a:noFill/>
        </p:spPr>
        <p:txBody>
          <a:bodyPr wrap="square">
            <a:spAutoFit/>
          </a:bodyPr>
          <a:lstStyle/>
          <a:p>
            <a:r>
              <a:rPr lang="en-US" altLang="zh-CN" dirty="0">
                <a:ea typeface="等线" panose="02010600030101010101" pitchFamily="2" charset="-122"/>
              </a:rPr>
              <a:t>3</a:t>
            </a:r>
            <a:endParaRPr lang="zh-CN" altLang="en-US" dirty="0"/>
          </a:p>
        </p:txBody>
      </p:sp>
      <p:sp>
        <p:nvSpPr>
          <p:cNvPr id="15" name="文本框 14">
            <a:extLst>
              <a:ext uri="{FF2B5EF4-FFF2-40B4-BE49-F238E27FC236}">
                <a16:creationId xmlns:a16="http://schemas.microsoft.com/office/drawing/2014/main" id="{1C94CDA9-0074-B556-233A-1C884795225B}"/>
              </a:ext>
            </a:extLst>
          </p:cNvPr>
          <p:cNvSpPr txBox="1"/>
          <p:nvPr/>
        </p:nvSpPr>
        <p:spPr>
          <a:xfrm>
            <a:off x="9874031" y="1850988"/>
            <a:ext cx="422030" cy="680827"/>
          </a:xfrm>
          <a:prstGeom prst="rect">
            <a:avLst/>
          </a:prstGeom>
          <a:noFill/>
        </p:spPr>
        <p:txBody>
          <a:bodyPr wrap="square" rtlCol="0">
            <a:spAutoFit/>
          </a:bodyPr>
          <a:lstStyle/>
          <a:p>
            <a:pPr>
              <a:lnSpc>
                <a:spcPct val="130000"/>
              </a:lnSpc>
              <a:spcBef>
                <a:spcPts val="600"/>
              </a:spcBef>
            </a:pPr>
            <a:r>
              <a:rPr lang="en-US" altLang="zh-CN" sz="3200" kern="0" dirty="0">
                <a:ea typeface="微软雅黑" panose="020B0503020204020204" pitchFamily="34" charset="-122"/>
                <a:cs typeface="+mn-ea"/>
                <a:sym typeface="+mn-lt"/>
              </a:rPr>
              <a:t>*</a:t>
            </a:r>
            <a:endParaRPr lang="zh-CN" altLang="en-US" sz="3200" kern="0" dirty="0">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30EA73F-6C49-2B41-5960-2F18283520FC}"/>
              </a:ext>
            </a:extLst>
          </p:cNvPr>
          <p:cNvSpPr txBox="1"/>
          <p:nvPr/>
        </p:nvSpPr>
        <p:spPr>
          <a:xfrm>
            <a:off x="9865958" y="2525908"/>
            <a:ext cx="2587135" cy="369332"/>
          </a:xfrm>
          <a:prstGeom prst="rect">
            <a:avLst/>
          </a:prstGeom>
          <a:noFill/>
        </p:spPr>
        <p:txBody>
          <a:bodyPr wrap="square">
            <a:spAutoFit/>
          </a:bodyPr>
          <a:lstStyle/>
          <a:p>
            <a:r>
              <a:rPr lang="en-US" altLang="zh-CN" dirty="0"/>
              <a:t>3</a:t>
            </a:r>
            <a:endParaRPr lang="zh-CN" altLang="en-US" dirty="0"/>
          </a:p>
        </p:txBody>
      </p:sp>
      <p:sp>
        <p:nvSpPr>
          <p:cNvPr id="19" name="文本框 18">
            <a:extLst>
              <a:ext uri="{FF2B5EF4-FFF2-40B4-BE49-F238E27FC236}">
                <a16:creationId xmlns:a16="http://schemas.microsoft.com/office/drawing/2014/main" id="{F32B5697-128C-28F1-0E5D-2359F697203D}"/>
              </a:ext>
            </a:extLst>
          </p:cNvPr>
          <p:cNvSpPr txBox="1"/>
          <p:nvPr/>
        </p:nvSpPr>
        <p:spPr>
          <a:xfrm>
            <a:off x="9874030" y="3097165"/>
            <a:ext cx="527538" cy="680827"/>
          </a:xfrm>
          <a:prstGeom prst="rect">
            <a:avLst/>
          </a:prstGeom>
          <a:noFill/>
        </p:spPr>
        <p:txBody>
          <a:bodyPr wrap="square" rtlCol="0">
            <a:spAutoFit/>
          </a:bodyPr>
          <a:lstStyle/>
          <a:p>
            <a:pPr>
              <a:lnSpc>
                <a:spcPct val="130000"/>
              </a:lnSpc>
              <a:spcBef>
                <a:spcPts val="600"/>
              </a:spcBef>
            </a:pPr>
            <a:r>
              <a:rPr lang="en-US" altLang="zh-CN" sz="3200" kern="0" dirty="0">
                <a:ea typeface="微软雅黑" panose="020B0503020204020204" pitchFamily="34" charset="-122"/>
                <a:cs typeface="+mn-ea"/>
                <a:sym typeface="+mn-lt"/>
              </a:rPr>
              <a:t>*</a:t>
            </a:r>
            <a:endParaRPr lang="zh-CN" altLang="en-US" sz="3200" kern="0" dirty="0">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1E0FE015-B29D-D10E-E6BD-90D7B3C615D4}"/>
              </a:ext>
            </a:extLst>
          </p:cNvPr>
          <p:cNvSpPr txBox="1"/>
          <p:nvPr/>
        </p:nvSpPr>
        <p:spPr>
          <a:xfrm>
            <a:off x="9865958" y="3800848"/>
            <a:ext cx="2972067" cy="369332"/>
          </a:xfrm>
          <a:prstGeom prst="rect">
            <a:avLst/>
          </a:prstGeom>
          <a:noFill/>
        </p:spPr>
        <p:txBody>
          <a:bodyPr wrap="square">
            <a:spAutoFit/>
          </a:bodyPr>
          <a:lstStyle/>
          <a:p>
            <a:r>
              <a:rPr lang="en-US" altLang="zh-CN" dirty="0"/>
              <a:t>10</a:t>
            </a:r>
            <a:endParaRPr lang="zh-CN" altLang="en-US" dirty="0"/>
          </a:p>
        </p:txBody>
      </p:sp>
      <p:sp>
        <p:nvSpPr>
          <p:cNvPr id="21" name="箭头: 下 20">
            <a:extLst>
              <a:ext uri="{FF2B5EF4-FFF2-40B4-BE49-F238E27FC236}">
                <a16:creationId xmlns:a16="http://schemas.microsoft.com/office/drawing/2014/main" id="{19EBCD04-51B7-2C44-BCCF-ACE8038C7E28}"/>
              </a:ext>
            </a:extLst>
          </p:cNvPr>
          <p:cNvSpPr/>
          <p:nvPr/>
        </p:nvSpPr>
        <p:spPr>
          <a:xfrm>
            <a:off x="9777313" y="4538342"/>
            <a:ext cx="624254" cy="90560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2778DFC-3BC9-5AD7-17F3-56054495E28D}"/>
              </a:ext>
            </a:extLst>
          </p:cNvPr>
          <p:cNvSpPr txBox="1"/>
          <p:nvPr/>
        </p:nvSpPr>
        <p:spPr>
          <a:xfrm>
            <a:off x="9592408" y="5443950"/>
            <a:ext cx="1635369" cy="369332"/>
          </a:xfrm>
          <a:prstGeom prst="rect">
            <a:avLst/>
          </a:prstGeom>
          <a:noFill/>
        </p:spPr>
        <p:txBody>
          <a:bodyPr wrap="square">
            <a:spAutoFit/>
          </a:bodyPr>
          <a:lstStyle/>
          <a:p>
            <a:r>
              <a:rPr lang="en-US" altLang="zh-CN" dirty="0"/>
              <a:t>90 elements</a:t>
            </a:r>
            <a:endParaRPr lang="zh-CN" altLang="en-US" dirty="0"/>
          </a:p>
        </p:txBody>
      </p:sp>
    </p:spTree>
    <p:extLst>
      <p:ext uri="{BB962C8B-B14F-4D97-AF65-F5344CB8AC3E}">
        <p14:creationId xmlns:p14="http://schemas.microsoft.com/office/powerpoint/2010/main" val="1252770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Feature Extraction Analysis</a:t>
            </a:r>
            <a:endParaRPr kumimoji="1" lang="zh-CN" altLang="en-US" sz="3200" dirty="0">
              <a:solidFill>
                <a:prstClr val="black">
                  <a:lumMod val="75000"/>
                  <a:lumOff val="25000"/>
                </a:prstClr>
              </a:solidFill>
              <a:latin typeface="Agency FB" panose="020B0503020202020204" pitchFamily="34" charset="0"/>
            </a:endParaRPr>
          </a:p>
        </p:txBody>
      </p:sp>
      <p:sp>
        <p:nvSpPr>
          <p:cNvPr id="9" name="文本框 8">
            <a:extLst>
              <a:ext uri="{FF2B5EF4-FFF2-40B4-BE49-F238E27FC236}">
                <a16:creationId xmlns:a16="http://schemas.microsoft.com/office/drawing/2014/main" id="{9F3D9112-6848-A55C-7A62-274F19C107DD}"/>
              </a:ext>
            </a:extLst>
          </p:cNvPr>
          <p:cNvSpPr txBox="1"/>
          <p:nvPr/>
        </p:nvSpPr>
        <p:spPr>
          <a:xfrm>
            <a:off x="4997686" y="738023"/>
            <a:ext cx="1236060" cy="461665"/>
          </a:xfrm>
          <a:prstGeom prst="rect">
            <a:avLst/>
          </a:prstGeom>
          <a:noFill/>
        </p:spPr>
        <p:txBody>
          <a:bodyPr wrap="square">
            <a:spAutoFit/>
          </a:bodyPr>
          <a:lstStyle/>
          <a:p>
            <a:r>
              <a:rPr lang="en-US" altLang="zh-CN" sz="2400" b="1" dirty="0">
                <a:effectLst/>
                <a:latin typeface="Times New Roman" panose="02020603050405020304" pitchFamily="18" charset="0"/>
                <a:ea typeface="等线" panose="02010600030101010101" pitchFamily="2" charset="-122"/>
              </a:rPr>
              <a:t>Smooth</a:t>
            </a:r>
            <a:endParaRPr lang="zh-CN" altLang="en-US" sz="2400" dirty="0"/>
          </a:p>
        </p:txBody>
      </p:sp>
      <p:pic>
        <p:nvPicPr>
          <p:cNvPr id="11" name="图片 10">
            <a:extLst>
              <a:ext uri="{FF2B5EF4-FFF2-40B4-BE49-F238E27FC236}">
                <a16:creationId xmlns:a16="http://schemas.microsoft.com/office/drawing/2014/main" id="{AF9B2F54-F4F2-3FB1-86D2-A02BB17DB3FF}"/>
              </a:ext>
            </a:extLst>
          </p:cNvPr>
          <p:cNvPicPr>
            <a:picLocks noChangeAspect="1"/>
          </p:cNvPicPr>
          <p:nvPr/>
        </p:nvPicPr>
        <p:blipFill>
          <a:blip r:embed="rId2"/>
          <a:stretch>
            <a:fillRect/>
          </a:stretch>
        </p:blipFill>
        <p:spPr>
          <a:xfrm>
            <a:off x="403699" y="1385802"/>
            <a:ext cx="2712882" cy="1890797"/>
          </a:xfrm>
          <a:prstGeom prst="rect">
            <a:avLst/>
          </a:prstGeom>
        </p:spPr>
      </p:pic>
      <p:pic>
        <p:nvPicPr>
          <p:cNvPr id="5" name="图片 4">
            <a:extLst>
              <a:ext uri="{FF2B5EF4-FFF2-40B4-BE49-F238E27FC236}">
                <a16:creationId xmlns:a16="http://schemas.microsoft.com/office/drawing/2014/main" id="{DF5297E4-BEB6-DD9C-0FE2-1179F01AE1C3}"/>
              </a:ext>
            </a:extLst>
          </p:cNvPr>
          <p:cNvPicPr>
            <a:picLocks noChangeAspect="1"/>
          </p:cNvPicPr>
          <p:nvPr/>
        </p:nvPicPr>
        <p:blipFill>
          <a:blip r:embed="rId3"/>
          <a:stretch>
            <a:fillRect/>
          </a:stretch>
        </p:blipFill>
        <p:spPr>
          <a:xfrm>
            <a:off x="3249487" y="1385802"/>
            <a:ext cx="2653083" cy="1876687"/>
          </a:xfrm>
          <a:prstGeom prst="rect">
            <a:avLst/>
          </a:prstGeom>
        </p:spPr>
      </p:pic>
      <p:pic>
        <p:nvPicPr>
          <p:cNvPr id="10" name="图片 9">
            <a:extLst>
              <a:ext uri="{FF2B5EF4-FFF2-40B4-BE49-F238E27FC236}">
                <a16:creationId xmlns:a16="http://schemas.microsoft.com/office/drawing/2014/main" id="{211A98C8-2694-843E-673C-7E615662ADEA}"/>
              </a:ext>
            </a:extLst>
          </p:cNvPr>
          <p:cNvPicPr>
            <a:picLocks noChangeAspect="1"/>
          </p:cNvPicPr>
          <p:nvPr/>
        </p:nvPicPr>
        <p:blipFill>
          <a:blip r:embed="rId4"/>
          <a:stretch>
            <a:fillRect/>
          </a:stretch>
        </p:blipFill>
        <p:spPr>
          <a:xfrm>
            <a:off x="6035476" y="1385802"/>
            <a:ext cx="2643557" cy="1857634"/>
          </a:xfrm>
          <a:prstGeom prst="rect">
            <a:avLst/>
          </a:prstGeom>
        </p:spPr>
      </p:pic>
      <p:pic>
        <p:nvPicPr>
          <p:cNvPr id="14" name="图片 13">
            <a:extLst>
              <a:ext uri="{FF2B5EF4-FFF2-40B4-BE49-F238E27FC236}">
                <a16:creationId xmlns:a16="http://schemas.microsoft.com/office/drawing/2014/main" id="{B590CA6B-3B46-7DD9-4C3E-21FDE169E662}"/>
              </a:ext>
            </a:extLst>
          </p:cNvPr>
          <p:cNvPicPr>
            <a:picLocks noChangeAspect="1"/>
          </p:cNvPicPr>
          <p:nvPr/>
        </p:nvPicPr>
        <p:blipFill>
          <a:blip r:embed="rId5"/>
          <a:stretch>
            <a:fillRect/>
          </a:stretch>
        </p:blipFill>
        <p:spPr>
          <a:xfrm>
            <a:off x="8914669" y="1387727"/>
            <a:ext cx="2653084" cy="1855709"/>
          </a:xfrm>
          <a:prstGeom prst="rect">
            <a:avLst/>
          </a:prstGeom>
        </p:spPr>
      </p:pic>
      <p:sp>
        <p:nvSpPr>
          <p:cNvPr id="16" name="文本框 15">
            <a:extLst>
              <a:ext uri="{FF2B5EF4-FFF2-40B4-BE49-F238E27FC236}">
                <a16:creationId xmlns:a16="http://schemas.microsoft.com/office/drawing/2014/main" id="{1519189B-1546-E560-8EB9-1C7531548C15}"/>
              </a:ext>
            </a:extLst>
          </p:cNvPr>
          <p:cNvSpPr txBox="1"/>
          <p:nvPr/>
        </p:nvSpPr>
        <p:spPr>
          <a:xfrm>
            <a:off x="4997686" y="3594970"/>
            <a:ext cx="1236060" cy="461665"/>
          </a:xfrm>
          <a:prstGeom prst="rect">
            <a:avLst/>
          </a:prstGeom>
          <a:noFill/>
        </p:spPr>
        <p:txBody>
          <a:bodyPr wrap="square">
            <a:spAutoFit/>
          </a:bodyPr>
          <a:lstStyle/>
          <a:p>
            <a:r>
              <a:rPr lang="en-US" altLang="zh-CN" sz="2400" b="1" dirty="0">
                <a:effectLst/>
                <a:latin typeface="Times New Roman" panose="02020603050405020304" pitchFamily="18" charset="0"/>
                <a:ea typeface="等线" panose="02010600030101010101" pitchFamily="2" charset="-122"/>
              </a:rPr>
              <a:t>Rough</a:t>
            </a:r>
            <a:endParaRPr lang="zh-CN" altLang="en-US" sz="2400" dirty="0"/>
          </a:p>
        </p:txBody>
      </p:sp>
      <p:pic>
        <p:nvPicPr>
          <p:cNvPr id="18" name="图片 17">
            <a:extLst>
              <a:ext uri="{FF2B5EF4-FFF2-40B4-BE49-F238E27FC236}">
                <a16:creationId xmlns:a16="http://schemas.microsoft.com/office/drawing/2014/main" id="{BBDF33EA-C338-526F-485B-24378DDB3501}"/>
              </a:ext>
            </a:extLst>
          </p:cNvPr>
          <p:cNvPicPr>
            <a:picLocks noChangeAspect="1"/>
          </p:cNvPicPr>
          <p:nvPr/>
        </p:nvPicPr>
        <p:blipFill>
          <a:blip r:embed="rId6"/>
          <a:stretch>
            <a:fillRect/>
          </a:stretch>
        </p:blipFill>
        <p:spPr>
          <a:xfrm>
            <a:off x="3249487" y="4408169"/>
            <a:ext cx="2603270" cy="1895491"/>
          </a:xfrm>
          <a:prstGeom prst="rect">
            <a:avLst/>
          </a:prstGeom>
        </p:spPr>
      </p:pic>
      <p:pic>
        <p:nvPicPr>
          <p:cNvPr id="20" name="图片 19">
            <a:extLst>
              <a:ext uri="{FF2B5EF4-FFF2-40B4-BE49-F238E27FC236}">
                <a16:creationId xmlns:a16="http://schemas.microsoft.com/office/drawing/2014/main" id="{9D0D7EF4-71E9-5479-D9A5-55CE66652B3E}"/>
              </a:ext>
            </a:extLst>
          </p:cNvPr>
          <p:cNvPicPr>
            <a:picLocks noChangeAspect="1"/>
          </p:cNvPicPr>
          <p:nvPr/>
        </p:nvPicPr>
        <p:blipFill>
          <a:blip r:embed="rId7"/>
          <a:stretch>
            <a:fillRect/>
          </a:stretch>
        </p:blipFill>
        <p:spPr>
          <a:xfrm>
            <a:off x="6095275" y="4435886"/>
            <a:ext cx="2603270" cy="1867774"/>
          </a:xfrm>
          <a:prstGeom prst="rect">
            <a:avLst/>
          </a:prstGeom>
        </p:spPr>
      </p:pic>
      <p:pic>
        <p:nvPicPr>
          <p:cNvPr id="21" name="图片 20">
            <a:extLst>
              <a:ext uri="{FF2B5EF4-FFF2-40B4-BE49-F238E27FC236}">
                <a16:creationId xmlns:a16="http://schemas.microsoft.com/office/drawing/2014/main" id="{C4BA731D-8409-0341-99F6-23115C7415BD}"/>
              </a:ext>
            </a:extLst>
          </p:cNvPr>
          <p:cNvPicPr>
            <a:picLocks noChangeAspect="1"/>
          </p:cNvPicPr>
          <p:nvPr/>
        </p:nvPicPr>
        <p:blipFill>
          <a:blip r:embed="rId8"/>
          <a:stretch>
            <a:fillRect/>
          </a:stretch>
        </p:blipFill>
        <p:spPr>
          <a:xfrm>
            <a:off x="403699" y="4408169"/>
            <a:ext cx="2603270" cy="1834777"/>
          </a:xfrm>
          <a:prstGeom prst="rect">
            <a:avLst/>
          </a:prstGeom>
        </p:spPr>
      </p:pic>
      <p:pic>
        <p:nvPicPr>
          <p:cNvPr id="23" name="图片 22">
            <a:extLst>
              <a:ext uri="{FF2B5EF4-FFF2-40B4-BE49-F238E27FC236}">
                <a16:creationId xmlns:a16="http://schemas.microsoft.com/office/drawing/2014/main" id="{D9B6FE67-9BC7-AE1E-5DF0-1DCC14B5070A}"/>
              </a:ext>
            </a:extLst>
          </p:cNvPr>
          <p:cNvPicPr>
            <a:picLocks noChangeAspect="1"/>
          </p:cNvPicPr>
          <p:nvPr/>
        </p:nvPicPr>
        <p:blipFill>
          <a:blip r:embed="rId9"/>
          <a:stretch>
            <a:fillRect/>
          </a:stretch>
        </p:blipFill>
        <p:spPr>
          <a:xfrm>
            <a:off x="8966839" y="4447951"/>
            <a:ext cx="2600914" cy="1855709"/>
          </a:xfrm>
          <a:prstGeom prst="rect">
            <a:avLst/>
          </a:prstGeom>
        </p:spPr>
      </p:pic>
    </p:spTree>
    <p:extLst>
      <p:ext uri="{BB962C8B-B14F-4D97-AF65-F5344CB8AC3E}">
        <p14:creationId xmlns:p14="http://schemas.microsoft.com/office/powerpoint/2010/main" val="3834886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Feature Extraction Analysis</a:t>
            </a:r>
            <a:endParaRPr kumimoji="1" lang="zh-CN" altLang="en-US" sz="3200" dirty="0">
              <a:solidFill>
                <a:prstClr val="black">
                  <a:lumMod val="75000"/>
                  <a:lumOff val="25000"/>
                </a:prstClr>
              </a:solidFill>
              <a:latin typeface="Agency FB" panose="020B0503020202020204" pitchFamily="34" charset="0"/>
            </a:endParaRPr>
          </a:p>
        </p:txBody>
      </p:sp>
      <p:sp>
        <p:nvSpPr>
          <p:cNvPr id="3" name="文本框 2">
            <a:extLst>
              <a:ext uri="{FF2B5EF4-FFF2-40B4-BE49-F238E27FC236}">
                <a16:creationId xmlns:a16="http://schemas.microsoft.com/office/drawing/2014/main" id="{0166EDBC-EAF9-B3CD-F9EC-DA18E891281E}"/>
              </a:ext>
            </a:extLst>
          </p:cNvPr>
          <p:cNvSpPr txBox="1"/>
          <p:nvPr/>
        </p:nvSpPr>
        <p:spPr>
          <a:xfrm>
            <a:off x="-1712" y="1767599"/>
            <a:ext cx="6097712" cy="646331"/>
          </a:xfrm>
          <a:prstGeom prst="rect">
            <a:avLst/>
          </a:prstGeom>
          <a:noFill/>
        </p:spPr>
        <p:txBody>
          <a:bodyPr wrap="square">
            <a:spAutoFit/>
          </a:bodyPr>
          <a:lstStyle/>
          <a:p>
            <a:r>
              <a:rPr lang="en-US" altLang="zh-CN" b="1" dirty="0">
                <a:latin typeface="Times New Roman" panose="02020603050405020304" pitchFamily="18" charset="0"/>
                <a:ea typeface="等线" panose="02010600030101010101" pitchFamily="2" charset="-122"/>
              </a:rPr>
              <a:t>Z-axis for </a:t>
            </a:r>
          </a:p>
          <a:p>
            <a:r>
              <a:rPr lang="en-US" altLang="zh-CN" b="1" dirty="0">
                <a:latin typeface="Times New Roman" panose="02020603050405020304" pitchFamily="18" charset="0"/>
                <a:ea typeface="等线" panose="02010600030101010101" pitchFamily="2" charset="-122"/>
              </a:rPr>
              <a:t>road without obstacle</a:t>
            </a:r>
            <a:endParaRPr lang="zh-CN" altLang="en-US" dirty="0"/>
          </a:p>
        </p:txBody>
      </p:sp>
      <p:sp>
        <p:nvSpPr>
          <p:cNvPr id="8" name="文本框 7">
            <a:extLst>
              <a:ext uri="{FF2B5EF4-FFF2-40B4-BE49-F238E27FC236}">
                <a16:creationId xmlns:a16="http://schemas.microsoft.com/office/drawing/2014/main" id="{E40A84A2-B31D-ACF2-43D2-4791384F205D}"/>
              </a:ext>
            </a:extLst>
          </p:cNvPr>
          <p:cNvSpPr txBox="1"/>
          <p:nvPr/>
        </p:nvSpPr>
        <p:spPr>
          <a:xfrm>
            <a:off x="5780439" y="1689336"/>
            <a:ext cx="2574434" cy="646331"/>
          </a:xfrm>
          <a:prstGeom prst="rect">
            <a:avLst/>
          </a:prstGeom>
          <a:noFill/>
        </p:spPr>
        <p:txBody>
          <a:bodyPr wrap="square">
            <a:spAutoFit/>
          </a:bodyPr>
          <a:lstStyle/>
          <a:p>
            <a:r>
              <a:rPr lang="en-US" altLang="zh-CN" b="1" dirty="0">
                <a:latin typeface="Times New Roman" panose="02020603050405020304" pitchFamily="18" charset="0"/>
                <a:ea typeface="等线" panose="02010600030101010101" pitchFamily="2" charset="-122"/>
              </a:rPr>
              <a:t>Z-axis for </a:t>
            </a:r>
          </a:p>
          <a:p>
            <a:r>
              <a:rPr lang="en-US" altLang="zh-CN" b="1" dirty="0">
                <a:latin typeface="Times New Roman" panose="02020603050405020304" pitchFamily="18" charset="0"/>
                <a:ea typeface="等线" panose="02010600030101010101" pitchFamily="2" charset="-122"/>
              </a:rPr>
              <a:t>road with obstacle</a:t>
            </a:r>
            <a:endParaRPr lang="zh-CN" altLang="en-US" dirty="0"/>
          </a:p>
        </p:txBody>
      </p:sp>
      <p:sp>
        <p:nvSpPr>
          <p:cNvPr id="9" name="文本框 8">
            <a:extLst>
              <a:ext uri="{FF2B5EF4-FFF2-40B4-BE49-F238E27FC236}">
                <a16:creationId xmlns:a16="http://schemas.microsoft.com/office/drawing/2014/main" id="{9F3D9112-6848-A55C-7A62-274F19C107DD}"/>
              </a:ext>
            </a:extLst>
          </p:cNvPr>
          <p:cNvSpPr txBox="1"/>
          <p:nvPr/>
        </p:nvSpPr>
        <p:spPr>
          <a:xfrm>
            <a:off x="4655830" y="699808"/>
            <a:ext cx="6097712" cy="461665"/>
          </a:xfrm>
          <a:prstGeom prst="rect">
            <a:avLst/>
          </a:prstGeom>
          <a:noFill/>
        </p:spPr>
        <p:txBody>
          <a:bodyPr wrap="square">
            <a:spAutoFit/>
          </a:bodyPr>
          <a:lstStyle/>
          <a:p>
            <a:r>
              <a:rPr lang="en-US" altLang="zh-CN" sz="2400" b="1" dirty="0">
                <a:effectLst/>
                <a:latin typeface="Times New Roman" panose="02020603050405020304" pitchFamily="18" charset="0"/>
                <a:ea typeface="等线" panose="02010600030101010101" pitchFamily="2" charset="-122"/>
              </a:rPr>
              <a:t>Fourier Transform</a:t>
            </a:r>
            <a:endParaRPr lang="zh-CN" altLang="en-US" sz="2400" dirty="0"/>
          </a:p>
        </p:txBody>
      </p:sp>
      <p:pic>
        <p:nvPicPr>
          <p:cNvPr id="5" name="图片 4">
            <a:extLst>
              <a:ext uri="{FF2B5EF4-FFF2-40B4-BE49-F238E27FC236}">
                <a16:creationId xmlns:a16="http://schemas.microsoft.com/office/drawing/2014/main" id="{242E7DA8-A753-500F-9A14-A7479A8ED09C}"/>
              </a:ext>
            </a:extLst>
          </p:cNvPr>
          <p:cNvPicPr>
            <a:picLocks noChangeAspect="1"/>
          </p:cNvPicPr>
          <p:nvPr/>
        </p:nvPicPr>
        <p:blipFill>
          <a:blip r:embed="rId2"/>
          <a:stretch>
            <a:fillRect/>
          </a:stretch>
        </p:blipFill>
        <p:spPr>
          <a:xfrm>
            <a:off x="2552462" y="1132876"/>
            <a:ext cx="2887565" cy="1999083"/>
          </a:xfrm>
          <a:prstGeom prst="rect">
            <a:avLst/>
          </a:prstGeom>
        </p:spPr>
      </p:pic>
      <p:pic>
        <p:nvPicPr>
          <p:cNvPr id="10" name="图片 9">
            <a:extLst>
              <a:ext uri="{FF2B5EF4-FFF2-40B4-BE49-F238E27FC236}">
                <a16:creationId xmlns:a16="http://schemas.microsoft.com/office/drawing/2014/main" id="{BECD8E36-6B73-D5E5-D6FB-155D86F9A8A3}"/>
              </a:ext>
            </a:extLst>
          </p:cNvPr>
          <p:cNvPicPr>
            <a:picLocks noChangeAspect="1"/>
          </p:cNvPicPr>
          <p:nvPr/>
        </p:nvPicPr>
        <p:blipFill>
          <a:blip r:embed="rId3"/>
          <a:stretch>
            <a:fillRect/>
          </a:stretch>
        </p:blipFill>
        <p:spPr>
          <a:xfrm>
            <a:off x="8045098" y="992259"/>
            <a:ext cx="2979421" cy="2040483"/>
          </a:xfrm>
          <a:prstGeom prst="rect">
            <a:avLst/>
          </a:prstGeom>
        </p:spPr>
      </p:pic>
      <p:pic>
        <p:nvPicPr>
          <p:cNvPr id="14" name="图片 13">
            <a:extLst>
              <a:ext uri="{FF2B5EF4-FFF2-40B4-BE49-F238E27FC236}">
                <a16:creationId xmlns:a16="http://schemas.microsoft.com/office/drawing/2014/main" id="{5EB578C1-3C9B-6A8B-8440-E18BD9C64785}"/>
              </a:ext>
            </a:extLst>
          </p:cNvPr>
          <p:cNvPicPr>
            <a:picLocks noChangeAspect="1"/>
          </p:cNvPicPr>
          <p:nvPr/>
        </p:nvPicPr>
        <p:blipFill>
          <a:blip r:embed="rId4"/>
          <a:stretch>
            <a:fillRect/>
          </a:stretch>
        </p:blipFill>
        <p:spPr>
          <a:xfrm>
            <a:off x="543336" y="3172625"/>
            <a:ext cx="4896691" cy="3483307"/>
          </a:xfrm>
          <a:prstGeom prst="rect">
            <a:avLst/>
          </a:prstGeom>
        </p:spPr>
      </p:pic>
      <p:pic>
        <p:nvPicPr>
          <p:cNvPr id="17" name="图片 16">
            <a:extLst>
              <a:ext uri="{FF2B5EF4-FFF2-40B4-BE49-F238E27FC236}">
                <a16:creationId xmlns:a16="http://schemas.microsoft.com/office/drawing/2014/main" id="{A2829E4B-16E6-3E9B-07A8-608BB9AD777C}"/>
              </a:ext>
            </a:extLst>
          </p:cNvPr>
          <p:cNvPicPr>
            <a:picLocks noChangeAspect="1"/>
          </p:cNvPicPr>
          <p:nvPr/>
        </p:nvPicPr>
        <p:blipFill>
          <a:blip r:embed="rId5"/>
          <a:stretch>
            <a:fillRect/>
          </a:stretch>
        </p:blipFill>
        <p:spPr>
          <a:xfrm>
            <a:off x="6197263" y="3167782"/>
            <a:ext cx="4896691" cy="3450146"/>
          </a:xfrm>
          <a:prstGeom prst="rect">
            <a:avLst/>
          </a:prstGeom>
        </p:spPr>
      </p:pic>
    </p:spTree>
    <p:extLst>
      <p:ext uri="{BB962C8B-B14F-4D97-AF65-F5344CB8AC3E}">
        <p14:creationId xmlns:p14="http://schemas.microsoft.com/office/powerpoint/2010/main" val="3812401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0" y="271973"/>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Feature Extraction Analysis</a:t>
            </a:r>
            <a:endParaRPr kumimoji="1" lang="zh-CN" altLang="en-US" sz="3200" dirty="0">
              <a:solidFill>
                <a:prstClr val="black">
                  <a:lumMod val="75000"/>
                  <a:lumOff val="25000"/>
                </a:prstClr>
              </a:solidFill>
              <a:latin typeface="Agency FB" panose="020B0503020202020204" pitchFamily="34" charset="0"/>
            </a:endParaRPr>
          </a:p>
        </p:txBody>
      </p:sp>
      <p:sp>
        <p:nvSpPr>
          <p:cNvPr id="3" name="文本框 2">
            <a:extLst>
              <a:ext uri="{FF2B5EF4-FFF2-40B4-BE49-F238E27FC236}">
                <a16:creationId xmlns:a16="http://schemas.microsoft.com/office/drawing/2014/main" id="{0166EDBC-EAF9-B3CD-F9EC-DA18E891281E}"/>
              </a:ext>
            </a:extLst>
          </p:cNvPr>
          <p:cNvSpPr txBox="1"/>
          <p:nvPr/>
        </p:nvSpPr>
        <p:spPr>
          <a:xfrm>
            <a:off x="-1712" y="1767599"/>
            <a:ext cx="6097712" cy="646331"/>
          </a:xfrm>
          <a:prstGeom prst="rect">
            <a:avLst/>
          </a:prstGeom>
          <a:noFill/>
        </p:spPr>
        <p:txBody>
          <a:bodyPr wrap="square">
            <a:spAutoFit/>
          </a:bodyPr>
          <a:lstStyle/>
          <a:p>
            <a:r>
              <a:rPr lang="en-US" altLang="zh-CN" b="1" dirty="0">
                <a:latin typeface="Times New Roman" panose="02020603050405020304" pitchFamily="18" charset="0"/>
                <a:ea typeface="等线" panose="02010600030101010101" pitchFamily="2" charset="-122"/>
              </a:rPr>
              <a:t>Z-axis for </a:t>
            </a:r>
          </a:p>
          <a:p>
            <a:r>
              <a:rPr lang="en-US" altLang="zh-CN" b="1" dirty="0">
                <a:latin typeface="Times New Roman" panose="02020603050405020304" pitchFamily="18" charset="0"/>
                <a:ea typeface="等线" panose="02010600030101010101" pitchFamily="2" charset="-122"/>
              </a:rPr>
              <a:t>road without obstacle</a:t>
            </a:r>
            <a:endParaRPr lang="zh-CN" altLang="en-US" dirty="0"/>
          </a:p>
        </p:txBody>
      </p:sp>
      <p:sp>
        <p:nvSpPr>
          <p:cNvPr id="8" name="文本框 7">
            <a:extLst>
              <a:ext uri="{FF2B5EF4-FFF2-40B4-BE49-F238E27FC236}">
                <a16:creationId xmlns:a16="http://schemas.microsoft.com/office/drawing/2014/main" id="{E40A84A2-B31D-ACF2-43D2-4791384F205D}"/>
              </a:ext>
            </a:extLst>
          </p:cNvPr>
          <p:cNvSpPr txBox="1"/>
          <p:nvPr/>
        </p:nvSpPr>
        <p:spPr>
          <a:xfrm>
            <a:off x="5780439" y="1689336"/>
            <a:ext cx="2574434" cy="646331"/>
          </a:xfrm>
          <a:prstGeom prst="rect">
            <a:avLst/>
          </a:prstGeom>
          <a:noFill/>
        </p:spPr>
        <p:txBody>
          <a:bodyPr wrap="square">
            <a:spAutoFit/>
          </a:bodyPr>
          <a:lstStyle/>
          <a:p>
            <a:r>
              <a:rPr lang="en-US" altLang="zh-CN" b="1" dirty="0">
                <a:latin typeface="Times New Roman" panose="02020603050405020304" pitchFamily="18" charset="0"/>
                <a:ea typeface="等线" panose="02010600030101010101" pitchFamily="2" charset="-122"/>
              </a:rPr>
              <a:t>Z-axis for </a:t>
            </a:r>
          </a:p>
          <a:p>
            <a:r>
              <a:rPr lang="en-US" altLang="zh-CN" b="1" dirty="0">
                <a:latin typeface="Times New Roman" panose="02020603050405020304" pitchFamily="18" charset="0"/>
                <a:ea typeface="等线" panose="02010600030101010101" pitchFamily="2" charset="-122"/>
              </a:rPr>
              <a:t>road with obstacle</a:t>
            </a:r>
            <a:endParaRPr lang="zh-CN" altLang="en-US" dirty="0"/>
          </a:p>
        </p:txBody>
      </p:sp>
      <p:sp>
        <p:nvSpPr>
          <p:cNvPr id="9" name="文本框 8">
            <a:extLst>
              <a:ext uri="{FF2B5EF4-FFF2-40B4-BE49-F238E27FC236}">
                <a16:creationId xmlns:a16="http://schemas.microsoft.com/office/drawing/2014/main" id="{9F3D9112-6848-A55C-7A62-274F19C107DD}"/>
              </a:ext>
            </a:extLst>
          </p:cNvPr>
          <p:cNvSpPr txBox="1"/>
          <p:nvPr/>
        </p:nvSpPr>
        <p:spPr>
          <a:xfrm>
            <a:off x="4776434" y="693907"/>
            <a:ext cx="6097712" cy="461665"/>
          </a:xfrm>
          <a:prstGeom prst="rect">
            <a:avLst/>
          </a:prstGeom>
          <a:noFill/>
        </p:spPr>
        <p:txBody>
          <a:bodyPr wrap="square">
            <a:spAutoFit/>
          </a:bodyPr>
          <a:lstStyle/>
          <a:p>
            <a:r>
              <a:rPr lang="en-US" altLang="zh-CN" sz="2400" b="1" dirty="0">
                <a:effectLst/>
                <a:latin typeface="Times New Roman" panose="02020603050405020304" pitchFamily="18" charset="0"/>
                <a:ea typeface="等线" panose="02010600030101010101" pitchFamily="2" charset="-122"/>
              </a:rPr>
              <a:t>Wavelet Transform</a:t>
            </a:r>
            <a:endParaRPr lang="zh-CN" altLang="en-US" sz="2400" dirty="0"/>
          </a:p>
        </p:txBody>
      </p:sp>
      <p:pic>
        <p:nvPicPr>
          <p:cNvPr id="5" name="图片 4">
            <a:extLst>
              <a:ext uri="{FF2B5EF4-FFF2-40B4-BE49-F238E27FC236}">
                <a16:creationId xmlns:a16="http://schemas.microsoft.com/office/drawing/2014/main" id="{242E7DA8-A753-500F-9A14-A7479A8ED09C}"/>
              </a:ext>
            </a:extLst>
          </p:cNvPr>
          <p:cNvPicPr>
            <a:picLocks noChangeAspect="1"/>
          </p:cNvPicPr>
          <p:nvPr/>
        </p:nvPicPr>
        <p:blipFill>
          <a:blip r:embed="rId2"/>
          <a:stretch>
            <a:fillRect/>
          </a:stretch>
        </p:blipFill>
        <p:spPr>
          <a:xfrm>
            <a:off x="2502725" y="1111922"/>
            <a:ext cx="2887565" cy="1999083"/>
          </a:xfrm>
          <a:prstGeom prst="rect">
            <a:avLst/>
          </a:prstGeom>
        </p:spPr>
      </p:pic>
      <p:pic>
        <p:nvPicPr>
          <p:cNvPr id="10" name="图片 9">
            <a:extLst>
              <a:ext uri="{FF2B5EF4-FFF2-40B4-BE49-F238E27FC236}">
                <a16:creationId xmlns:a16="http://schemas.microsoft.com/office/drawing/2014/main" id="{BECD8E36-6B73-D5E5-D6FB-155D86F9A8A3}"/>
              </a:ext>
            </a:extLst>
          </p:cNvPr>
          <p:cNvPicPr>
            <a:picLocks noChangeAspect="1"/>
          </p:cNvPicPr>
          <p:nvPr/>
        </p:nvPicPr>
        <p:blipFill>
          <a:blip r:embed="rId3"/>
          <a:stretch>
            <a:fillRect/>
          </a:stretch>
        </p:blipFill>
        <p:spPr>
          <a:xfrm>
            <a:off x="7994201" y="1070522"/>
            <a:ext cx="2979421" cy="2040483"/>
          </a:xfrm>
          <a:prstGeom prst="rect">
            <a:avLst/>
          </a:prstGeom>
        </p:spPr>
      </p:pic>
      <p:pic>
        <p:nvPicPr>
          <p:cNvPr id="6" name="图片 5">
            <a:extLst>
              <a:ext uri="{FF2B5EF4-FFF2-40B4-BE49-F238E27FC236}">
                <a16:creationId xmlns:a16="http://schemas.microsoft.com/office/drawing/2014/main" id="{116001DF-BF19-3ABF-7A0D-30CF92E24575}"/>
              </a:ext>
            </a:extLst>
          </p:cNvPr>
          <p:cNvPicPr>
            <a:picLocks noChangeAspect="1"/>
          </p:cNvPicPr>
          <p:nvPr/>
        </p:nvPicPr>
        <p:blipFill>
          <a:blip r:embed="rId4"/>
          <a:stretch>
            <a:fillRect/>
          </a:stretch>
        </p:blipFill>
        <p:spPr>
          <a:xfrm>
            <a:off x="775500" y="3111005"/>
            <a:ext cx="4074547" cy="3666413"/>
          </a:xfrm>
          <a:prstGeom prst="rect">
            <a:avLst/>
          </a:prstGeom>
        </p:spPr>
      </p:pic>
      <p:pic>
        <p:nvPicPr>
          <p:cNvPr id="11" name="图片 10">
            <a:extLst>
              <a:ext uri="{FF2B5EF4-FFF2-40B4-BE49-F238E27FC236}">
                <a16:creationId xmlns:a16="http://schemas.microsoft.com/office/drawing/2014/main" id="{0C9384A1-FBD1-376C-A138-C6F2E515782B}"/>
              </a:ext>
            </a:extLst>
          </p:cNvPr>
          <p:cNvPicPr>
            <a:picLocks noChangeAspect="1"/>
          </p:cNvPicPr>
          <p:nvPr/>
        </p:nvPicPr>
        <p:blipFill>
          <a:blip r:embed="rId5"/>
          <a:stretch>
            <a:fillRect/>
          </a:stretch>
        </p:blipFill>
        <p:spPr>
          <a:xfrm>
            <a:off x="6577272" y="3111005"/>
            <a:ext cx="3923295" cy="3583587"/>
          </a:xfrm>
          <a:prstGeom prst="rect">
            <a:avLst/>
          </a:prstGeom>
        </p:spPr>
      </p:pic>
    </p:spTree>
    <p:extLst>
      <p:ext uri="{BB962C8B-B14F-4D97-AF65-F5344CB8AC3E}">
        <p14:creationId xmlns:p14="http://schemas.microsoft.com/office/powerpoint/2010/main" val="3729097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Feature Extraction Analysis</a:t>
            </a:r>
            <a:endParaRPr kumimoji="1" lang="zh-CN" altLang="en-US" sz="3200" dirty="0">
              <a:solidFill>
                <a:prstClr val="black">
                  <a:lumMod val="75000"/>
                  <a:lumOff val="25000"/>
                </a:prstClr>
              </a:solidFill>
              <a:latin typeface="Agency FB" panose="020B0503020202020204" pitchFamily="34" charset="0"/>
            </a:endParaRPr>
          </a:p>
        </p:txBody>
      </p:sp>
      <p:sp>
        <p:nvSpPr>
          <p:cNvPr id="3" name="文本框 2">
            <a:extLst>
              <a:ext uri="{FF2B5EF4-FFF2-40B4-BE49-F238E27FC236}">
                <a16:creationId xmlns:a16="http://schemas.microsoft.com/office/drawing/2014/main" id="{0166EDBC-EAF9-B3CD-F9EC-DA18E891281E}"/>
              </a:ext>
            </a:extLst>
          </p:cNvPr>
          <p:cNvSpPr txBox="1"/>
          <p:nvPr/>
        </p:nvSpPr>
        <p:spPr>
          <a:xfrm>
            <a:off x="6638192" y="1514659"/>
            <a:ext cx="1424354" cy="369332"/>
          </a:xfrm>
          <a:prstGeom prst="rect">
            <a:avLst/>
          </a:prstGeom>
          <a:noFill/>
        </p:spPr>
        <p:txBody>
          <a:bodyPr wrap="square">
            <a:spAutoFit/>
          </a:bodyPr>
          <a:lstStyle/>
          <a:p>
            <a:r>
              <a:rPr lang="en-US" altLang="zh-CN" dirty="0">
                <a:ea typeface="等线" panose="02010600030101010101" pitchFamily="2" charset="-122"/>
              </a:rPr>
              <a:t>X, Y, Z-axis</a:t>
            </a:r>
            <a:endParaRPr lang="zh-CN" altLang="en-US" dirty="0"/>
          </a:p>
        </p:txBody>
      </p:sp>
      <p:sp>
        <p:nvSpPr>
          <p:cNvPr id="4" name="文本框 3">
            <a:extLst>
              <a:ext uri="{FF2B5EF4-FFF2-40B4-BE49-F238E27FC236}">
                <a16:creationId xmlns:a16="http://schemas.microsoft.com/office/drawing/2014/main" id="{46D0B02F-D9B9-A367-8D88-BB9D55074EF8}"/>
              </a:ext>
            </a:extLst>
          </p:cNvPr>
          <p:cNvSpPr txBox="1"/>
          <p:nvPr/>
        </p:nvSpPr>
        <p:spPr>
          <a:xfrm>
            <a:off x="7016264" y="1850988"/>
            <a:ext cx="422030" cy="680827"/>
          </a:xfrm>
          <a:prstGeom prst="rect">
            <a:avLst/>
          </a:prstGeom>
          <a:noFill/>
        </p:spPr>
        <p:txBody>
          <a:bodyPr wrap="square" rtlCol="0">
            <a:spAutoFit/>
          </a:bodyPr>
          <a:lstStyle/>
          <a:p>
            <a:pPr>
              <a:lnSpc>
                <a:spcPct val="130000"/>
              </a:lnSpc>
              <a:spcBef>
                <a:spcPts val="600"/>
              </a:spcBef>
            </a:pPr>
            <a:r>
              <a:rPr lang="en-US" altLang="zh-CN" sz="3200" kern="0" dirty="0">
                <a:ea typeface="微软雅黑" panose="020B0503020204020204" pitchFamily="34" charset="-122"/>
                <a:cs typeface="+mn-ea"/>
                <a:sym typeface="+mn-lt"/>
              </a:rPr>
              <a:t>*</a:t>
            </a:r>
            <a:endParaRPr lang="zh-CN" altLang="en-US" sz="3200" kern="0" dirty="0">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92066784-0458-0D0F-5015-286BA3451BEF}"/>
              </a:ext>
            </a:extLst>
          </p:cNvPr>
          <p:cNvSpPr txBox="1"/>
          <p:nvPr/>
        </p:nvSpPr>
        <p:spPr>
          <a:xfrm>
            <a:off x="6320326" y="2504987"/>
            <a:ext cx="2639889" cy="369332"/>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A3, D3, D2, D1</a:t>
            </a:r>
            <a:endParaRPr lang="zh-CN" altLang="en-US" dirty="0"/>
          </a:p>
        </p:txBody>
      </p:sp>
      <p:sp>
        <p:nvSpPr>
          <p:cNvPr id="14" name="文本框 13">
            <a:extLst>
              <a:ext uri="{FF2B5EF4-FFF2-40B4-BE49-F238E27FC236}">
                <a16:creationId xmlns:a16="http://schemas.microsoft.com/office/drawing/2014/main" id="{F9E1C3B4-E9C3-ABD0-285C-B9A71ABCB479}"/>
              </a:ext>
            </a:extLst>
          </p:cNvPr>
          <p:cNvSpPr txBox="1"/>
          <p:nvPr/>
        </p:nvSpPr>
        <p:spPr>
          <a:xfrm>
            <a:off x="7016264" y="2847490"/>
            <a:ext cx="527538" cy="680827"/>
          </a:xfrm>
          <a:prstGeom prst="rect">
            <a:avLst/>
          </a:prstGeom>
          <a:noFill/>
        </p:spPr>
        <p:txBody>
          <a:bodyPr wrap="square" rtlCol="0">
            <a:spAutoFit/>
          </a:bodyPr>
          <a:lstStyle/>
          <a:p>
            <a:pPr>
              <a:lnSpc>
                <a:spcPct val="130000"/>
              </a:lnSpc>
              <a:spcBef>
                <a:spcPts val="600"/>
              </a:spcBef>
            </a:pPr>
            <a:r>
              <a:rPr lang="en-US" altLang="zh-CN" sz="3200" kern="0" dirty="0">
                <a:ea typeface="微软雅黑" panose="020B0503020204020204" pitchFamily="34" charset="-122"/>
                <a:cs typeface="+mn-ea"/>
                <a:sym typeface="+mn-lt"/>
              </a:rPr>
              <a:t>*</a:t>
            </a:r>
            <a:endParaRPr lang="zh-CN" altLang="en-US" sz="3200" kern="0" dirty="0">
              <a:ea typeface="微软雅黑" panose="020B0503020204020204" pitchFamily="34" charset="-122"/>
              <a:cs typeface="+mn-ea"/>
              <a:sym typeface="+mn-lt"/>
            </a:endParaRPr>
          </a:p>
        </p:txBody>
      </p:sp>
      <p:sp>
        <p:nvSpPr>
          <p:cNvPr id="16" name="文本框 15">
            <a:extLst>
              <a:ext uri="{FF2B5EF4-FFF2-40B4-BE49-F238E27FC236}">
                <a16:creationId xmlns:a16="http://schemas.microsoft.com/office/drawing/2014/main" id="{C91D0255-FD59-7BBA-1B60-028222B548DC}"/>
              </a:ext>
            </a:extLst>
          </p:cNvPr>
          <p:cNvSpPr txBox="1"/>
          <p:nvPr/>
        </p:nvSpPr>
        <p:spPr>
          <a:xfrm>
            <a:off x="5183067" y="3296013"/>
            <a:ext cx="4510454" cy="1477328"/>
          </a:xfrm>
          <a:prstGeom prst="rect">
            <a:avLst/>
          </a:prstGeom>
          <a:noFill/>
        </p:spPr>
        <p:txBody>
          <a:bodyPr wrap="square">
            <a:spAutoFit/>
          </a:bodyPr>
          <a:lstStyle/>
          <a:p>
            <a:r>
              <a:rPr lang="en-US" altLang="zh-CN" dirty="0"/>
              <a:t>entropy, 5th-percentile value, 25th-percentile value, 75th-percentile value, 95th-percentile value, median, mean, standard deviation, variance, RMS, number of zero crossings, number of mean crossings</a:t>
            </a:r>
            <a:endParaRPr lang="zh-CN" altLang="en-US" dirty="0"/>
          </a:p>
        </p:txBody>
      </p:sp>
      <p:sp>
        <p:nvSpPr>
          <p:cNvPr id="7" name="箭头: 下 6">
            <a:extLst>
              <a:ext uri="{FF2B5EF4-FFF2-40B4-BE49-F238E27FC236}">
                <a16:creationId xmlns:a16="http://schemas.microsoft.com/office/drawing/2014/main" id="{32AB8C47-78C0-53B1-FF61-781F2506A618}"/>
              </a:ext>
            </a:extLst>
          </p:cNvPr>
          <p:cNvSpPr/>
          <p:nvPr/>
        </p:nvSpPr>
        <p:spPr>
          <a:xfrm>
            <a:off x="6919436" y="4907674"/>
            <a:ext cx="624254" cy="90560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E178722-F241-545E-8BB3-C7D312DC3415}"/>
              </a:ext>
            </a:extLst>
          </p:cNvPr>
          <p:cNvSpPr txBox="1"/>
          <p:nvPr/>
        </p:nvSpPr>
        <p:spPr>
          <a:xfrm>
            <a:off x="6686416" y="5891025"/>
            <a:ext cx="1327905" cy="369332"/>
          </a:xfrm>
          <a:prstGeom prst="rect">
            <a:avLst/>
          </a:prstGeom>
          <a:noFill/>
        </p:spPr>
        <p:txBody>
          <a:bodyPr wrap="square">
            <a:spAutoFit/>
          </a:bodyPr>
          <a:lstStyle/>
          <a:p>
            <a:r>
              <a:rPr lang="en-US" altLang="zh-CN" dirty="0"/>
              <a:t>Features</a:t>
            </a:r>
            <a:endParaRPr lang="zh-CN" altLang="en-US" dirty="0"/>
          </a:p>
        </p:txBody>
      </p:sp>
      <p:sp>
        <p:nvSpPr>
          <p:cNvPr id="13" name="文本框 12">
            <a:extLst>
              <a:ext uri="{FF2B5EF4-FFF2-40B4-BE49-F238E27FC236}">
                <a16:creationId xmlns:a16="http://schemas.microsoft.com/office/drawing/2014/main" id="{C558FD63-5026-11B9-4737-700C814D6BF8}"/>
              </a:ext>
            </a:extLst>
          </p:cNvPr>
          <p:cNvSpPr txBox="1"/>
          <p:nvPr/>
        </p:nvSpPr>
        <p:spPr>
          <a:xfrm>
            <a:off x="9874030" y="1493471"/>
            <a:ext cx="1424354" cy="369332"/>
          </a:xfrm>
          <a:prstGeom prst="rect">
            <a:avLst/>
          </a:prstGeom>
          <a:noFill/>
        </p:spPr>
        <p:txBody>
          <a:bodyPr wrap="square">
            <a:spAutoFit/>
          </a:bodyPr>
          <a:lstStyle/>
          <a:p>
            <a:r>
              <a:rPr lang="en-US" altLang="zh-CN" dirty="0">
                <a:ea typeface="等线" panose="02010600030101010101" pitchFamily="2" charset="-122"/>
              </a:rPr>
              <a:t>3</a:t>
            </a:r>
            <a:endParaRPr lang="zh-CN" altLang="en-US" dirty="0"/>
          </a:p>
        </p:txBody>
      </p:sp>
      <p:sp>
        <p:nvSpPr>
          <p:cNvPr id="15" name="文本框 14">
            <a:extLst>
              <a:ext uri="{FF2B5EF4-FFF2-40B4-BE49-F238E27FC236}">
                <a16:creationId xmlns:a16="http://schemas.microsoft.com/office/drawing/2014/main" id="{1C94CDA9-0074-B556-233A-1C884795225B}"/>
              </a:ext>
            </a:extLst>
          </p:cNvPr>
          <p:cNvSpPr txBox="1"/>
          <p:nvPr/>
        </p:nvSpPr>
        <p:spPr>
          <a:xfrm>
            <a:off x="9874031" y="1850988"/>
            <a:ext cx="422030" cy="680827"/>
          </a:xfrm>
          <a:prstGeom prst="rect">
            <a:avLst/>
          </a:prstGeom>
          <a:noFill/>
        </p:spPr>
        <p:txBody>
          <a:bodyPr wrap="square" rtlCol="0">
            <a:spAutoFit/>
          </a:bodyPr>
          <a:lstStyle/>
          <a:p>
            <a:pPr>
              <a:lnSpc>
                <a:spcPct val="130000"/>
              </a:lnSpc>
              <a:spcBef>
                <a:spcPts val="600"/>
              </a:spcBef>
            </a:pPr>
            <a:r>
              <a:rPr lang="en-US" altLang="zh-CN" sz="3200" kern="0" dirty="0">
                <a:ea typeface="微软雅黑" panose="020B0503020204020204" pitchFamily="34" charset="-122"/>
                <a:cs typeface="+mn-ea"/>
                <a:sym typeface="+mn-lt"/>
              </a:rPr>
              <a:t>*</a:t>
            </a:r>
            <a:endParaRPr lang="zh-CN" altLang="en-US" sz="3200" kern="0" dirty="0">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30EA73F-6C49-2B41-5960-2F18283520FC}"/>
              </a:ext>
            </a:extLst>
          </p:cNvPr>
          <p:cNvSpPr txBox="1"/>
          <p:nvPr/>
        </p:nvSpPr>
        <p:spPr>
          <a:xfrm>
            <a:off x="9865958" y="2525908"/>
            <a:ext cx="2587135" cy="369332"/>
          </a:xfrm>
          <a:prstGeom prst="rect">
            <a:avLst/>
          </a:prstGeom>
          <a:noFill/>
        </p:spPr>
        <p:txBody>
          <a:bodyPr wrap="square">
            <a:spAutoFit/>
          </a:bodyPr>
          <a:lstStyle/>
          <a:p>
            <a:r>
              <a:rPr lang="en-US" altLang="zh-CN" dirty="0"/>
              <a:t>4</a:t>
            </a:r>
            <a:endParaRPr lang="zh-CN" altLang="en-US" dirty="0"/>
          </a:p>
        </p:txBody>
      </p:sp>
      <p:sp>
        <p:nvSpPr>
          <p:cNvPr id="19" name="文本框 18">
            <a:extLst>
              <a:ext uri="{FF2B5EF4-FFF2-40B4-BE49-F238E27FC236}">
                <a16:creationId xmlns:a16="http://schemas.microsoft.com/office/drawing/2014/main" id="{F32B5697-128C-28F1-0E5D-2359F697203D}"/>
              </a:ext>
            </a:extLst>
          </p:cNvPr>
          <p:cNvSpPr txBox="1"/>
          <p:nvPr/>
        </p:nvSpPr>
        <p:spPr>
          <a:xfrm>
            <a:off x="9874030" y="3097165"/>
            <a:ext cx="527538" cy="680827"/>
          </a:xfrm>
          <a:prstGeom prst="rect">
            <a:avLst/>
          </a:prstGeom>
          <a:noFill/>
        </p:spPr>
        <p:txBody>
          <a:bodyPr wrap="square" rtlCol="0">
            <a:spAutoFit/>
          </a:bodyPr>
          <a:lstStyle/>
          <a:p>
            <a:pPr>
              <a:lnSpc>
                <a:spcPct val="130000"/>
              </a:lnSpc>
              <a:spcBef>
                <a:spcPts val="600"/>
              </a:spcBef>
            </a:pPr>
            <a:r>
              <a:rPr lang="en-US" altLang="zh-CN" sz="3200" kern="0" dirty="0">
                <a:ea typeface="微软雅黑" panose="020B0503020204020204" pitchFamily="34" charset="-122"/>
                <a:cs typeface="+mn-ea"/>
                <a:sym typeface="+mn-lt"/>
              </a:rPr>
              <a:t>*</a:t>
            </a:r>
            <a:endParaRPr lang="zh-CN" altLang="en-US" sz="3200" kern="0" dirty="0">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1E0FE015-B29D-D10E-E6BD-90D7B3C615D4}"/>
              </a:ext>
            </a:extLst>
          </p:cNvPr>
          <p:cNvSpPr txBox="1"/>
          <p:nvPr/>
        </p:nvSpPr>
        <p:spPr>
          <a:xfrm>
            <a:off x="9865958" y="3800848"/>
            <a:ext cx="2972067" cy="369332"/>
          </a:xfrm>
          <a:prstGeom prst="rect">
            <a:avLst/>
          </a:prstGeom>
          <a:noFill/>
        </p:spPr>
        <p:txBody>
          <a:bodyPr wrap="square">
            <a:spAutoFit/>
          </a:bodyPr>
          <a:lstStyle/>
          <a:p>
            <a:r>
              <a:rPr lang="en-US" altLang="zh-CN" dirty="0"/>
              <a:t>12</a:t>
            </a:r>
            <a:endParaRPr lang="zh-CN" altLang="en-US" dirty="0"/>
          </a:p>
        </p:txBody>
      </p:sp>
      <p:sp>
        <p:nvSpPr>
          <p:cNvPr id="21" name="箭头: 下 20">
            <a:extLst>
              <a:ext uri="{FF2B5EF4-FFF2-40B4-BE49-F238E27FC236}">
                <a16:creationId xmlns:a16="http://schemas.microsoft.com/office/drawing/2014/main" id="{19EBCD04-51B7-2C44-BCCF-ACE8038C7E28}"/>
              </a:ext>
            </a:extLst>
          </p:cNvPr>
          <p:cNvSpPr/>
          <p:nvPr/>
        </p:nvSpPr>
        <p:spPr>
          <a:xfrm>
            <a:off x="9772919" y="4773341"/>
            <a:ext cx="624254" cy="90560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2778DFC-3BC9-5AD7-17F3-56054495E28D}"/>
              </a:ext>
            </a:extLst>
          </p:cNvPr>
          <p:cNvSpPr txBox="1"/>
          <p:nvPr/>
        </p:nvSpPr>
        <p:spPr>
          <a:xfrm>
            <a:off x="9320114" y="5891025"/>
            <a:ext cx="1635369" cy="369332"/>
          </a:xfrm>
          <a:prstGeom prst="rect">
            <a:avLst/>
          </a:prstGeom>
          <a:noFill/>
        </p:spPr>
        <p:txBody>
          <a:bodyPr wrap="square">
            <a:spAutoFit/>
          </a:bodyPr>
          <a:lstStyle/>
          <a:p>
            <a:r>
              <a:rPr lang="en-US" altLang="zh-CN"/>
              <a:t>144 </a:t>
            </a:r>
            <a:r>
              <a:rPr lang="en-US" altLang="zh-CN" dirty="0"/>
              <a:t>elements</a:t>
            </a:r>
            <a:endParaRPr lang="zh-CN" altLang="en-US" dirty="0"/>
          </a:p>
        </p:txBody>
      </p:sp>
      <p:sp>
        <p:nvSpPr>
          <p:cNvPr id="23" name="文本框 22">
            <a:extLst>
              <a:ext uri="{FF2B5EF4-FFF2-40B4-BE49-F238E27FC236}">
                <a16:creationId xmlns:a16="http://schemas.microsoft.com/office/drawing/2014/main" id="{0F686113-3003-ABB5-CAC3-1AB324F41182}"/>
              </a:ext>
            </a:extLst>
          </p:cNvPr>
          <p:cNvSpPr txBox="1"/>
          <p:nvPr/>
        </p:nvSpPr>
        <p:spPr>
          <a:xfrm>
            <a:off x="4549774" y="782309"/>
            <a:ext cx="6097712" cy="461665"/>
          </a:xfrm>
          <a:prstGeom prst="rect">
            <a:avLst/>
          </a:prstGeom>
          <a:noFill/>
        </p:spPr>
        <p:txBody>
          <a:bodyPr wrap="square">
            <a:spAutoFit/>
          </a:bodyPr>
          <a:lstStyle/>
          <a:p>
            <a:r>
              <a:rPr lang="en-US" altLang="zh-CN" sz="2400" b="1" dirty="0">
                <a:effectLst/>
                <a:latin typeface="Times New Roman" panose="02020603050405020304" pitchFamily="18" charset="0"/>
                <a:ea typeface="等线" panose="02010600030101010101" pitchFamily="2" charset="-122"/>
              </a:rPr>
              <a:t>Wavelet Transform</a:t>
            </a:r>
            <a:endParaRPr lang="zh-CN" altLang="en-US" sz="2400" dirty="0"/>
          </a:p>
        </p:txBody>
      </p:sp>
      <p:pic>
        <p:nvPicPr>
          <p:cNvPr id="24" name="图片 23">
            <a:extLst>
              <a:ext uri="{FF2B5EF4-FFF2-40B4-BE49-F238E27FC236}">
                <a16:creationId xmlns:a16="http://schemas.microsoft.com/office/drawing/2014/main" id="{4D5BD729-8A30-0BC7-B148-01A58984C690}"/>
              </a:ext>
            </a:extLst>
          </p:cNvPr>
          <p:cNvPicPr>
            <a:picLocks noChangeAspect="1"/>
          </p:cNvPicPr>
          <p:nvPr/>
        </p:nvPicPr>
        <p:blipFill>
          <a:blip r:embed="rId2"/>
          <a:stretch>
            <a:fillRect/>
          </a:stretch>
        </p:blipFill>
        <p:spPr>
          <a:xfrm>
            <a:off x="902426" y="1883991"/>
            <a:ext cx="3923295" cy="3583587"/>
          </a:xfrm>
          <a:prstGeom prst="rect">
            <a:avLst/>
          </a:prstGeom>
        </p:spPr>
      </p:pic>
    </p:spTree>
    <p:extLst>
      <p:ext uri="{BB962C8B-B14F-4D97-AF65-F5344CB8AC3E}">
        <p14:creationId xmlns:p14="http://schemas.microsoft.com/office/powerpoint/2010/main" val="1784798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EE7EF0A-D954-6E6C-824D-FA0DC904AED2}"/>
              </a:ext>
            </a:extLst>
          </p:cNvPr>
          <p:cNvSpPr txBox="1">
            <a:spLocks/>
          </p:cNvSpPr>
          <p:nvPr/>
        </p:nvSpPr>
        <p:spPr>
          <a:xfrm>
            <a:off x="3116580" y="115397"/>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Feature Extraction Analysis</a:t>
            </a:r>
            <a:endParaRPr kumimoji="1" lang="zh-CN" altLang="en-US" sz="3200" dirty="0">
              <a:solidFill>
                <a:prstClr val="black">
                  <a:lumMod val="75000"/>
                  <a:lumOff val="25000"/>
                </a:prstClr>
              </a:solidFill>
              <a:latin typeface="Agency FB" panose="020B0503020202020204" pitchFamily="34" charset="0"/>
            </a:endParaRPr>
          </a:p>
        </p:txBody>
      </p:sp>
      <p:sp>
        <p:nvSpPr>
          <p:cNvPr id="8" name="文本框 7">
            <a:extLst>
              <a:ext uri="{FF2B5EF4-FFF2-40B4-BE49-F238E27FC236}">
                <a16:creationId xmlns:a16="http://schemas.microsoft.com/office/drawing/2014/main" id="{61D86EE2-7873-9D8F-C8B6-7983B8C34440}"/>
              </a:ext>
            </a:extLst>
          </p:cNvPr>
          <p:cNvSpPr txBox="1"/>
          <p:nvPr/>
        </p:nvSpPr>
        <p:spPr>
          <a:xfrm>
            <a:off x="2977956" y="5223031"/>
            <a:ext cx="6097464" cy="646331"/>
          </a:xfrm>
          <a:prstGeom prst="rect">
            <a:avLst/>
          </a:prstGeom>
          <a:noFill/>
        </p:spPr>
        <p:txBody>
          <a:bodyPr wrap="square">
            <a:spAutoFit/>
          </a:bodyPr>
          <a:lstStyle/>
          <a:p>
            <a:pPr algn="ctr"/>
            <a:r>
              <a:rPr lang="en-US" altLang="zh-CN" b="1" i="0" u="none" strike="noStrike" dirty="0">
                <a:solidFill>
                  <a:srgbClr val="FF0000"/>
                </a:solidFill>
                <a:effectLst/>
                <a:latin typeface="tahoma" panose="020B0604030504040204" pitchFamily="34" charset="0"/>
              </a:rPr>
              <a:t>Mutation with different magnitude may cause problem</a:t>
            </a:r>
            <a:endParaRPr lang="zh-CN" altLang="en-US" dirty="0">
              <a:solidFill>
                <a:srgbClr val="FF0000"/>
              </a:solidFill>
            </a:endParaRPr>
          </a:p>
        </p:txBody>
      </p:sp>
      <p:sp>
        <p:nvSpPr>
          <p:cNvPr id="9" name="文本框 8">
            <a:extLst>
              <a:ext uri="{FF2B5EF4-FFF2-40B4-BE49-F238E27FC236}">
                <a16:creationId xmlns:a16="http://schemas.microsoft.com/office/drawing/2014/main" id="{B7A6D5BD-728D-D0A4-EC28-C3C821239965}"/>
              </a:ext>
            </a:extLst>
          </p:cNvPr>
          <p:cNvSpPr txBox="1"/>
          <p:nvPr/>
        </p:nvSpPr>
        <p:spPr>
          <a:xfrm>
            <a:off x="4211515" y="1037815"/>
            <a:ext cx="6638191" cy="369332"/>
          </a:xfrm>
          <a:prstGeom prst="rect">
            <a:avLst/>
          </a:prstGeom>
          <a:noFill/>
        </p:spPr>
        <p:txBody>
          <a:bodyPr wrap="square">
            <a:spAutoFit/>
          </a:bodyPr>
          <a:lstStyle/>
          <a:p>
            <a:r>
              <a:rPr lang="en-US" altLang="zh-CN" b="1" dirty="0">
                <a:latin typeface="Times New Roman" panose="02020603050405020304" pitchFamily="18" charset="0"/>
                <a:ea typeface="等线" panose="02010600030101010101" pitchFamily="2" charset="-122"/>
              </a:rPr>
              <a:t>Z-axis for road with obstacle</a:t>
            </a:r>
            <a:endParaRPr lang="zh-CN" altLang="en-US" dirty="0"/>
          </a:p>
        </p:txBody>
      </p:sp>
      <p:pic>
        <p:nvPicPr>
          <p:cNvPr id="11" name="图片 10">
            <a:extLst>
              <a:ext uri="{FF2B5EF4-FFF2-40B4-BE49-F238E27FC236}">
                <a16:creationId xmlns:a16="http://schemas.microsoft.com/office/drawing/2014/main" id="{69994413-FD2F-1AB8-F70D-EC8FA6507824}"/>
              </a:ext>
            </a:extLst>
          </p:cNvPr>
          <p:cNvPicPr>
            <a:picLocks noChangeAspect="1"/>
          </p:cNvPicPr>
          <p:nvPr/>
        </p:nvPicPr>
        <p:blipFill>
          <a:blip r:embed="rId2"/>
          <a:stretch>
            <a:fillRect/>
          </a:stretch>
        </p:blipFill>
        <p:spPr>
          <a:xfrm>
            <a:off x="3007331" y="1630546"/>
            <a:ext cx="5315692" cy="3381847"/>
          </a:xfrm>
          <a:prstGeom prst="rect">
            <a:avLst/>
          </a:prstGeom>
        </p:spPr>
      </p:pic>
      <p:sp>
        <p:nvSpPr>
          <p:cNvPr id="7" name="文本框 6">
            <a:extLst>
              <a:ext uri="{FF2B5EF4-FFF2-40B4-BE49-F238E27FC236}">
                <a16:creationId xmlns:a16="http://schemas.microsoft.com/office/drawing/2014/main" id="{BC9D12A8-5C6F-E2E4-4257-EBFE38ADCD9E}"/>
              </a:ext>
            </a:extLst>
          </p:cNvPr>
          <p:cNvSpPr txBox="1"/>
          <p:nvPr/>
        </p:nvSpPr>
        <p:spPr>
          <a:xfrm>
            <a:off x="4653342" y="639301"/>
            <a:ext cx="6097712" cy="461665"/>
          </a:xfrm>
          <a:prstGeom prst="rect">
            <a:avLst/>
          </a:prstGeom>
          <a:noFill/>
        </p:spPr>
        <p:txBody>
          <a:bodyPr wrap="square">
            <a:spAutoFit/>
          </a:bodyPr>
          <a:lstStyle/>
          <a:p>
            <a:r>
              <a:rPr lang="en-US" altLang="zh-CN" sz="2400" b="1" dirty="0">
                <a:effectLst/>
                <a:latin typeface="Times New Roman" panose="02020603050405020304" pitchFamily="18" charset="0"/>
                <a:ea typeface="等线" panose="02010600030101010101" pitchFamily="2" charset="-122"/>
              </a:rPr>
              <a:t>Wavelet Transform</a:t>
            </a:r>
            <a:endParaRPr lang="zh-CN" altLang="en-US" sz="2400" dirty="0"/>
          </a:p>
        </p:txBody>
      </p:sp>
    </p:spTree>
    <p:extLst>
      <p:ext uri="{BB962C8B-B14F-4D97-AF65-F5344CB8AC3E}">
        <p14:creationId xmlns:p14="http://schemas.microsoft.com/office/powerpoint/2010/main" val="3654315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1C783C4-EECE-4ADB-00DE-0DFF57090C4A}"/>
              </a:ext>
            </a:extLst>
          </p:cNvPr>
          <p:cNvSpPr txBox="1">
            <a:spLocks/>
          </p:cNvSpPr>
          <p:nvPr/>
        </p:nvSpPr>
        <p:spPr>
          <a:xfrm>
            <a:off x="3116581" y="115397"/>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Feature Extraction Analysis</a:t>
            </a:r>
            <a:endParaRPr kumimoji="1" lang="zh-CN" altLang="en-US" sz="3200" dirty="0">
              <a:solidFill>
                <a:prstClr val="black">
                  <a:lumMod val="75000"/>
                  <a:lumOff val="25000"/>
                </a:prstClr>
              </a:solidFill>
              <a:latin typeface="Agency FB" panose="020B0503020202020204" pitchFamily="34" charset="0"/>
            </a:endParaRPr>
          </a:p>
        </p:txBody>
      </p:sp>
      <p:sp>
        <p:nvSpPr>
          <p:cNvPr id="9" name="文本框 8">
            <a:extLst>
              <a:ext uri="{FF2B5EF4-FFF2-40B4-BE49-F238E27FC236}">
                <a16:creationId xmlns:a16="http://schemas.microsoft.com/office/drawing/2014/main" id="{9F3D9112-6848-A55C-7A62-274F19C107DD}"/>
              </a:ext>
            </a:extLst>
          </p:cNvPr>
          <p:cNvSpPr txBox="1"/>
          <p:nvPr/>
        </p:nvSpPr>
        <p:spPr>
          <a:xfrm>
            <a:off x="4729716" y="651524"/>
            <a:ext cx="2712882" cy="461665"/>
          </a:xfrm>
          <a:prstGeom prst="rect">
            <a:avLst/>
          </a:prstGeom>
          <a:noFill/>
        </p:spPr>
        <p:txBody>
          <a:bodyPr wrap="square">
            <a:spAutoFit/>
          </a:bodyPr>
          <a:lstStyle/>
          <a:p>
            <a:r>
              <a:rPr lang="en-US" altLang="zh-CN" sz="2400" b="1" dirty="0">
                <a:latin typeface="Times New Roman" panose="02020603050405020304" pitchFamily="18" charset="0"/>
                <a:ea typeface="等线" panose="02010600030101010101" pitchFamily="2" charset="-122"/>
              </a:rPr>
              <a:t>Without obstacle</a:t>
            </a:r>
            <a:endParaRPr lang="zh-CN" altLang="en-US" sz="2400" dirty="0"/>
          </a:p>
        </p:txBody>
      </p:sp>
      <p:sp>
        <p:nvSpPr>
          <p:cNvPr id="16" name="文本框 15">
            <a:extLst>
              <a:ext uri="{FF2B5EF4-FFF2-40B4-BE49-F238E27FC236}">
                <a16:creationId xmlns:a16="http://schemas.microsoft.com/office/drawing/2014/main" id="{1519189B-1546-E560-8EB9-1C7531548C15}"/>
              </a:ext>
            </a:extLst>
          </p:cNvPr>
          <p:cNvSpPr txBox="1"/>
          <p:nvPr/>
        </p:nvSpPr>
        <p:spPr>
          <a:xfrm>
            <a:off x="4928433" y="3493963"/>
            <a:ext cx="2234056" cy="461665"/>
          </a:xfrm>
          <a:prstGeom prst="rect">
            <a:avLst/>
          </a:prstGeom>
          <a:noFill/>
        </p:spPr>
        <p:txBody>
          <a:bodyPr wrap="square">
            <a:spAutoFit/>
          </a:bodyPr>
          <a:lstStyle/>
          <a:p>
            <a:r>
              <a:rPr lang="en-US" altLang="zh-CN" sz="2400" b="1" dirty="0">
                <a:latin typeface="Times New Roman" panose="02020603050405020304" pitchFamily="18" charset="0"/>
                <a:ea typeface="等线" panose="02010600030101010101" pitchFamily="2" charset="-122"/>
              </a:rPr>
              <a:t>With </a:t>
            </a:r>
            <a:r>
              <a:rPr lang="en-US" altLang="zh-CN" sz="2400" b="1" dirty="0">
                <a:effectLst/>
                <a:latin typeface="Times New Roman" panose="02020603050405020304" pitchFamily="18" charset="0"/>
                <a:ea typeface="等线" panose="02010600030101010101" pitchFamily="2" charset="-122"/>
              </a:rPr>
              <a:t>Obstacle</a:t>
            </a:r>
            <a:endParaRPr lang="zh-CN" altLang="en-US" sz="2400" dirty="0"/>
          </a:p>
        </p:txBody>
      </p:sp>
      <p:pic>
        <p:nvPicPr>
          <p:cNvPr id="13" name="图片 12">
            <a:extLst>
              <a:ext uri="{FF2B5EF4-FFF2-40B4-BE49-F238E27FC236}">
                <a16:creationId xmlns:a16="http://schemas.microsoft.com/office/drawing/2014/main" id="{B5E5A514-0096-67A6-0163-D48AEB9DA0C6}"/>
              </a:ext>
            </a:extLst>
          </p:cNvPr>
          <p:cNvPicPr>
            <a:picLocks noChangeAspect="1"/>
          </p:cNvPicPr>
          <p:nvPr/>
        </p:nvPicPr>
        <p:blipFill>
          <a:blip r:embed="rId2"/>
          <a:stretch>
            <a:fillRect/>
          </a:stretch>
        </p:blipFill>
        <p:spPr>
          <a:xfrm>
            <a:off x="398366" y="1106631"/>
            <a:ext cx="2653083" cy="2387332"/>
          </a:xfrm>
          <a:prstGeom prst="rect">
            <a:avLst/>
          </a:prstGeom>
        </p:spPr>
      </p:pic>
      <p:pic>
        <p:nvPicPr>
          <p:cNvPr id="4" name="图片 3">
            <a:extLst>
              <a:ext uri="{FF2B5EF4-FFF2-40B4-BE49-F238E27FC236}">
                <a16:creationId xmlns:a16="http://schemas.microsoft.com/office/drawing/2014/main" id="{B257249E-4481-E5F6-6D00-8E59F8479B7C}"/>
              </a:ext>
            </a:extLst>
          </p:cNvPr>
          <p:cNvPicPr>
            <a:picLocks noChangeAspect="1"/>
          </p:cNvPicPr>
          <p:nvPr/>
        </p:nvPicPr>
        <p:blipFill>
          <a:blip r:embed="rId3"/>
          <a:stretch>
            <a:fillRect/>
          </a:stretch>
        </p:blipFill>
        <p:spPr>
          <a:xfrm>
            <a:off x="3249487" y="1041667"/>
            <a:ext cx="2638632" cy="2387333"/>
          </a:xfrm>
          <a:prstGeom prst="rect">
            <a:avLst/>
          </a:prstGeom>
        </p:spPr>
      </p:pic>
      <p:pic>
        <p:nvPicPr>
          <p:cNvPr id="7" name="图片 6">
            <a:extLst>
              <a:ext uri="{FF2B5EF4-FFF2-40B4-BE49-F238E27FC236}">
                <a16:creationId xmlns:a16="http://schemas.microsoft.com/office/drawing/2014/main" id="{FA7FCA6C-96BF-C73F-2E0E-BA239073ACEF}"/>
              </a:ext>
            </a:extLst>
          </p:cNvPr>
          <p:cNvPicPr>
            <a:picLocks noChangeAspect="1"/>
          </p:cNvPicPr>
          <p:nvPr/>
        </p:nvPicPr>
        <p:blipFill>
          <a:blip r:embed="rId4"/>
          <a:stretch>
            <a:fillRect/>
          </a:stretch>
        </p:blipFill>
        <p:spPr>
          <a:xfrm>
            <a:off x="6045461" y="1044998"/>
            <a:ext cx="2706769" cy="2454443"/>
          </a:xfrm>
          <a:prstGeom prst="rect">
            <a:avLst/>
          </a:prstGeom>
        </p:spPr>
      </p:pic>
      <p:pic>
        <p:nvPicPr>
          <p:cNvPr id="12" name="图片 11">
            <a:extLst>
              <a:ext uri="{FF2B5EF4-FFF2-40B4-BE49-F238E27FC236}">
                <a16:creationId xmlns:a16="http://schemas.microsoft.com/office/drawing/2014/main" id="{68C53241-AC85-D862-4B88-6EFA7384EA72}"/>
              </a:ext>
            </a:extLst>
          </p:cNvPr>
          <p:cNvPicPr>
            <a:picLocks noChangeAspect="1"/>
          </p:cNvPicPr>
          <p:nvPr/>
        </p:nvPicPr>
        <p:blipFill>
          <a:blip r:embed="rId5"/>
          <a:stretch>
            <a:fillRect/>
          </a:stretch>
        </p:blipFill>
        <p:spPr>
          <a:xfrm>
            <a:off x="8966839" y="1039520"/>
            <a:ext cx="2680085" cy="2454443"/>
          </a:xfrm>
          <a:prstGeom prst="rect">
            <a:avLst/>
          </a:prstGeom>
        </p:spPr>
      </p:pic>
      <p:pic>
        <p:nvPicPr>
          <p:cNvPr id="17" name="图片 16">
            <a:extLst>
              <a:ext uri="{FF2B5EF4-FFF2-40B4-BE49-F238E27FC236}">
                <a16:creationId xmlns:a16="http://schemas.microsoft.com/office/drawing/2014/main" id="{5B797B66-DC85-33D5-B8B4-CD5B2CEDBD37}"/>
              </a:ext>
            </a:extLst>
          </p:cNvPr>
          <p:cNvPicPr>
            <a:picLocks noChangeAspect="1"/>
          </p:cNvPicPr>
          <p:nvPr/>
        </p:nvPicPr>
        <p:blipFill>
          <a:blip r:embed="rId6"/>
          <a:stretch>
            <a:fillRect/>
          </a:stretch>
        </p:blipFill>
        <p:spPr>
          <a:xfrm>
            <a:off x="380931" y="4118145"/>
            <a:ext cx="2660152" cy="2435027"/>
          </a:xfrm>
          <a:prstGeom prst="rect">
            <a:avLst/>
          </a:prstGeom>
        </p:spPr>
      </p:pic>
      <p:pic>
        <p:nvPicPr>
          <p:cNvPr id="22" name="图片 21">
            <a:extLst>
              <a:ext uri="{FF2B5EF4-FFF2-40B4-BE49-F238E27FC236}">
                <a16:creationId xmlns:a16="http://schemas.microsoft.com/office/drawing/2014/main" id="{00FED992-EF51-72EC-73E2-5671259D5CFC}"/>
              </a:ext>
            </a:extLst>
          </p:cNvPr>
          <p:cNvPicPr>
            <a:picLocks noChangeAspect="1"/>
          </p:cNvPicPr>
          <p:nvPr/>
        </p:nvPicPr>
        <p:blipFill>
          <a:blip r:embed="rId7"/>
          <a:stretch>
            <a:fillRect/>
          </a:stretch>
        </p:blipFill>
        <p:spPr>
          <a:xfrm>
            <a:off x="3167677" y="4069497"/>
            <a:ext cx="2752431" cy="2483675"/>
          </a:xfrm>
          <a:prstGeom prst="rect">
            <a:avLst/>
          </a:prstGeom>
        </p:spPr>
      </p:pic>
      <p:pic>
        <p:nvPicPr>
          <p:cNvPr id="25" name="图片 24">
            <a:extLst>
              <a:ext uri="{FF2B5EF4-FFF2-40B4-BE49-F238E27FC236}">
                <a16:creationId xmlns:a16="http://schemas.microsoft.com/office/drawing/2014/main" id="{E0CF0B31-7F35-5938-304D-22C76F0AAD04}"/>
              </a:ext>
            </a:extLst>
          </p:cNvPr>
          <p:cNvPicPr>
            <a:picLocks noChangeAspect="1"/>
          </p:cNvPicPr>
          <p:nvPr/>
        </p:nvPicPr>
        <p:blipFill>
          <a:blip r:embed="rId8"/>
          <a:stretch>
            <a:fillRect/>
          </a:stretch>
        </p:blipFill>
        <p:spPr>
          <a:xfrm>
            <a:off x="6001918" y="4070429"/>
            <a:ext cx="2801300" cy="2530206"/>
          </a:xfrm>
          <a:prstGeom prst="rect">
            <a:avLst/>
          </a:prstGeom>
        </p:spPr>
      </p:pic>
      <p:pic>
        <p:nvPicPr>
          <p:cNvPr id="27" name="图片 26">
            <a:extLst>
              <a:ext uri="{FF2B5EF4-FFF2-40B4-BE49-F238E27FC236}">
                <a16:creationId xmlns:a16="http://schemas.microsoft.com/office/drawing/2014/main" id="{03E4CDF1-71B7-476D-DDA3-B434A2B88104}"/>
              </a:ext>
            </a:extLst>
          </p:cNvPr>
          <p:cNvPicPr>
            <a:picLocks noChangeAspect="1"/>
          </p:cNvPicPr>
          <p:nvPr/>
        </p:nvPicPr>
        <p:blipFill>
          <a:blip r:embed="rId9"/>
          <a:stretch>
            <a:fillRect/>
          </a:stretch>
        </p:blipFill>
        <p:spPr>
          <a:xfrm>
            <a:off x="8966839" y="4038879"/>
            <a:ext cx="2801299" cy="2544909"/>
          </a:xfrm>
          <a:prstGeom prst="rect">
            <a:avLst/>
          </a:prstGeom>
        </p:spPr>
      </p:pic>
    </p:spTree>
    <p:extLst>
      <p:ext uri="{BB962C8B-B14F-4D97-AF65-F5344CB8AC3E}">
        <p14:creationId xmlns:p14="http://schemas.microsoft.com/office/powerpoint/2010/main" val="2784020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2E9BF25-28E8-56F2-55B7-720976183FB7}"/>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Accuracy Analysis</a:t>
            </a:r>
            <a:endParaRPr kumimoji="1" lang="zh-CN" altLang="en-US" sz="3200" dirty="0">
              <a:solidFill>
                <a:prstClr val="black">
                  <a:lumMod val="75000"/>
                  <a:lumOff val="25000"/>
                </a:prstClr>
              </a:solidFill>
              <a:latin typeface="Agency FB" panose="020B0503020202020204" pitchFamily="34" charset="0"/>
            </a:endParaRPr>
          </a:p>
        </p:txBody>
      </p:sp>
      <p:sp>
        <p:nvSpPr>
          <p:cNvPr id="4" name="文本框 3">
            <a:extLst>
              <a:ext uri="{FF2B5EF4-FFF2-40B4-BE49-F238E27FC236}">
                <a16:creationId xmlns:a16="http://schemas.microsoft.com/office/drawing/2014/main" id="{DB1D8AD3-8F8E-CC5C-0BAF-5F8465AF7D0B}"/>
              </a:ext>
            </a:extLst>
          </p:cNvPr>
          <p:cNvSpPr txBox="1"/>
          <p:nvPr/>
        </p:nvSpPr>
        <p:spPr>
          <a:xfrm>
            <a:off x="5456961" y="857219"/>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Data Set</a:t>
            </a:r>
            <a:endParaRPr lang="zh-CN" altLang="en-US" dirty="0"/>
          </a:p>
        </p:txBody>
      </p:sp>
      <p:pic>
        <p:nvPicPr>
          <p:cNvPr id="15" name="图片 14">
            <a:extLst>
              <a:ext uri="{FF2B5EF4-FFF2-40B4-BE49-F238E27FC236}">
                <a16:creationId xmlns:a16="http://schemas.microsoft.com/office/drawing/2014/main" id="{475B71E6-349F-7B49-4504-309CA160CDC6}"/>
              </a:ext>
            </a:extLst>
          </p:cNvPr>
          <p:cNvPicPr>
            <a:picLocks noChangeAspect="1"/>
          </p:cNvPicPr>
          <p:nvPr/>
        </p:nvPicPr>
        <p:blipFill>
          <a:blip r:embed="rId2"/>
          <a:stretch>
            <a:fillRect/>
          </a:stretch>
        </p:blipFill>
        <p:spPr>
          <a:xfrm>
            <a:off x="335545" y="2036822"/>
            <a:ext cx="5315692" cy="3343742"/>
          </a:xfrm>
          <a:prstGeom prst="rect">
            <a:avLst/>
          </a:prstGeom>
        </p:spPr>
      </p:pic>
      <p:sp>
        <p:nvSpPr>
          <p:cNvPr id="2" name="矩形 1">
            <a:extLst>
              <a:ext uri="{FF2B5EF4-FFF2-40B4-BE49-F238E27FC236}">
                <a16:creationId xmlns:a16="http://schemas.microsoft.com/office/drawing/2014/main" id="{6CD5EA55-010F-D698-EA91-4FDD3768F879}"/>
              </a:ext>
            </a:extLst>
          </p:cNvPr>
          <p:cNvSpPr/>
          <p:nvPr/>
        </p:nvSpPr>
        <p:spPr>
          <a:xfrm>
            <a:off x="1850780" y="2356339"/>
            <a:ext cx="360485" cy="2400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3AF34017-BE54-2C0B-59FD-5FA615CFB780}"/>
              </a:ext>
            </a:extLst>
          </p:cNvPr>
          <p:cNvSpPr/>
          <p:nvPr/>
        </p:nvSpPr>
        <p:spPr>
          <a:xfrm>
            <a:off x="1754063" y="2226653"/>
            <a:ext cx="360485" cy="265967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63E7DF5-A327-5246-0A76-B08A55592714}"/>
              </a:ext>
            </a:extLst>
          </p:cNvPr>
          <p:cNvSpPr/>
          <p:nvPr/>
        </p:nvSpPr>
        <p:spPr>
          <a:xfrm>
            <a:off x="1802421" y="2226653"/>
            <a:ext cx="360485" cy="265967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9AE6E7E1-7059-1B04-D0E7-25461B11E189}"/>
              </a:ext>
            </a:extLst>
          </p:cNvPr>
          <p:cNvSpPr/>
          <p:nvPr/>
        </p:nvSpPr>
        <p:spPr>
          <a:xfrm>
            <a:off x="1855702" y="2226653"/>
            <a:ext cx="360485" cy="265967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825333EA-C53E-AA46-849A-A8B2D9CCBCB6}"/>
              </a:ext>
            </a:extLst>
          </p:cNvPr>
          <p:cNvSpPr/>
          <p:nvPr/>
        </p:nvSpPr>
        <p:spPr>
          <a:xfrm>
            <a:off x="1908983" y="2226653"/>
            <a:ext cx="360485" cy="265967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48C26FEF-07C0-076D-F26C-0C938C632389}"/>
              </a:ext>
            </a:extLst>
          </p:cNvPr>
          <p:cNvSpPr/>
          <p:nvPr/>
        </p:nvSpPr>
        <p:spPr>
          <a:xfrm>
            <a:off x="1975393" y="2229936"/>
            <a:ext cx="360485" cy="265967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BDBE1980-9D56-F07A-C771-A2264A873CE8}"/>
              </a:ext>
            </a:extLst>
          </p:cNvPr>
          <p:cNvSpPr/>
          <p:nvPr/>
        </p:nvSpPr>
        <p:spPr>
          <a:xfrm>
            <a:off x="2109626" y="2353056"/>
            <a:ext cx="360485" cy="2400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64F7B99-6484-35C1-73AF-01574EFC7E21}"/>
              </a:ext>
            </a:extLst>
          </p:cNvPr>
          <p:cNvSpPr/>
          <p:nvPr/>
        </p:nvSpPr>
        <p:spPr>
          <a:xfrm>
            <a:off x="2012909" y="2223370"/>
            <a:ext cx="360485" cy="265967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831AA390-AFB4-7082-C1A6-019007027AAA}"/>
              </a:ext>
            </a:extLst>
          </p:cNvPr>
          <p:cNvSpPr/>
          <p:nvPr/>
        </p:nvSpPr>
        <p:spPr>
          <a:xfrm>
            <a:off x="2061267" y="2223370"/>
            <a:ext cx="360485" cy="265967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789C48A5-7067-A59F-50CF-A8D98425EEC4}"/>
              </a:ext>
            </a:extLst>
          </p:cNvPr>
          <p:cNvSpPr/>
          <p:nvPr/>
        </p:nvSpPr>
        <p:spPr>
          <a:xfrm>
            <a:off x="2114548" y="2223370"/>
            <a:ext cx="360485" cy="265967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32B5A5B1-44DF-1DFE-CE07-2109BF63F55C}"/>
              </a:ext>
            </a:extLst>
          </p:cNvPr>
          <p:cNvSpPr/>
          <p:nvPr/>
        </p:nvSpPr>
        <p:spPr>
          <a:xfrm>
            <a:off x="2167829" y="2223370"/>
            <a:ext cx="360485" cy="265967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173ADF7B-E8C0-9DC4-59BA-EC483D5481A9}"/>
              </a:ext>
            </a:extLst>
          </p:cNvPr>
          <p:cNvSpPr/>
          <p:nvPr/>
        </p:nvSpPr>
        <p:spPr>
          <a:xfrm>
            <a:off x="2234239" y="2226653"/>
            <a:ext cx="360485" cy="265967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FCD0572-25C5-45F3-F2DE-2ED26B3E29A2}"/>
              </a:ext>
            </a:extLst>
          </p:cNvPr>
          <p:cNvSpPr/>
          <p:nvPr/>
        </p:nvSpPr>
        <p:spPr>
          <a:xfrm>
            <a:off x="2427673" y="2359622"/>
            <a:ext cx="360485" cy="2400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C1C694CF-17D7-F63C-C1C0-0896C17B5BCA}"/>
              </a:ext>
            </a:extLst>
          </p:cNvPr>
          <p:cNvSpPr/>
          <p:nvPr/>
        </p:nvSpPr>
        <p:spPr>
          <a:xfrm>
            <a:off x="2330956" y="2229936"/>
            <a:ext cx="360485" cy="265967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FAD93715-0710-559C-0A9A-AB6FEFE8EC6D}"/>
              </a:ext>
            </a:extLst>
          </p:cNvPr>
          <p:cNvSpPr/>
          <p:nvPr/>
        </p:nvSpPr>
        <p:spPr>
          <a:xfrm>
            <a:off x="2379314" y="2229936"/>
            <a:ext cx="360485" cy="265967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08419DD3-8E78-1E34-5993-B57641ABA9CE}"/>
              </a:ext>
            </a:extLst>
          </p:cNvPr>
          <p:cNvSpPr/>
          <p:nvPr/>
        </p:nvSpPr>
        <p:spPr>
          <a:xfrm>
            <a:off x="2432595" y="2229936"/>
            <a:ext cx="360485" cy="265967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D7945081-4A94-6CF2-27F2-1EA162A63D24}"/>
              </a:ext>
            </a:extLst>
          </p:cNvPr>
          <p:cNvSpPr/>
          <p:nvPr/>
        </p:nvSpPr>
        <p:spPr>
          <a:xfrm>
            <a:off x="2485876" y="2229936"/>
            <a:ext cx="360485" cy="265967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C8119423-5510-2471-2CB1-16ECA9DE10E1}"/>
              </a:ext>
            </a:extLst>
          </p:cNvPr>
          <p:cNvSpPr/>
          <p:nvPr/>
        </p:nvSpPr>
        <p:spPr>
          <a:xfrm>
            <a:off x="2552286" y="2233219"/>
            <a:ext cx="360485" cy="265967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FF71573D-ED47-97F7-B91E-B558743D93DD}"/>
              </a:ext>
            </a:extLst>
          </p:cNvPr>
          <p:cNvPicPr>
            <a:picLocks noChangeAspect="1"/>
          </p:cNvPicPr>
          <p:nvPr/>
        </p:nvPicPr>
        <p:blipFill>
          <a:blip r:embed="rId3"/>
          <a:stretch>
            <a:fillRect/>
          </a:stretch>
        </p:blipFill>
        <p:spPr>
          <a:xfrm>
            <a:off x="5863073" y="1998717"/>
            <a:ext cx="5315692" cy="3381847"/>
          </a:xfrm>
          <a:prstGeom prst="rect">
            <a:avLst/>
          </a:prstGeom>
        </p:spPr>
      </p:pic>
      <p:sp>
        <p:nvSpPr>
          <p:cNvPr id="44" name="矩形 43">
            <a:extLst>
              <a:ext uri="{FF2B5EF4-FFF2-40B4-BE49-F238E27FC236}">
                <a16:creationId xmlns:a16="http://schemas.microsoft.com/office/drawing/2014/main" id="{F45FF1F6-245F-BB6C-A937-14B1C93DF43F}"/>
              </a:ext>
            </a:extLst>
          </p:cNvPr>
          <p:cNvSpPr/>
          <p:nvPr/>
        </p:nvSpPr>
        <p:spPr>
          <a:xfrm>
            <a:off x="7275845" y="2173257"/>
            <a:ext cx="360485" cy="265967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2DEDCAEE-8A74-6E53-0FEB-5606B244A4AE}"/>
              </a:ext>
            </a:extLst>
          </p:cNvPr>
          <p:cNvSpPr/>
          <p:nvPr/>
        </p:nvSpPr>
        <p:spPr>
          <a:xfrm>
            <a:off x="7324203" y="2173257"/>
            <a:ext cx="360485" cy="265967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96278A56-C72D-FAE0-3190-665587BAF2A1}"/>
              </a:ext>
            </a:extLst>
          </p:cNvPr>
          <p:cNvSpPr/>
          <p:nvPr/>
        </p:nvSpPr>
        <p:spPr>
          <a:xfrm>
            <a:off x="7377484" y="2173257"/>
            <a:ext cx="360485" cy="265967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4A683403-9051-4A9B-88EF-D5470F324D05}"/>
              </a:ext>
            </a:extLst>
          </p:cNvPr>
          <p:cNvSpPr/>
          <p:nvPr/>
        </p:nvSpPr>
        <p:spPr>
          <a:xfrm>
            <a:off x="7430765" y="2173257"/>
            <a:ext cx="360485" cy="265967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7D2BB618-7D43-3C68-0460-0CE4B7E9FDA1}"/>
              </a:ext>
            </a:extLst>
          </p:cNvPr>
          <p:cNvSpPr/>
          <p:nvPr/>
        </p:nvSpPr>
        <p:spPr>
          <a:xfrm>
            <a:off x="7497175" y="2176540"/>
            <a:ext cx="360485" cy="265967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9A8B5754-B0D7-9147-3686-D2E83AB35D42}"/>
              </a:ext>
            </a:extLst>
          </p:cNvPr>
          <p:cNvSpPr txBox="1"/>
          <p:nvPr/>
        </p:nvSpPr>
        <p:spPr>
          <a:xfrm>
            <a:off x="5651237" y="5506399"/>
            <a:ext cx="6097464" cy="369332"/>
          </a:xfrm>
          <a:prstGeom prst="rect">
            <a:avLst/>
          </a:prstGeom>
          <a:noFill/>
        </p:spPr>
        <p:txBody>
          <a:bodyPr wrap="square">
            <a:spAutoFit/>
          </a:bodyPr>
          <a:lstStyle/>
          <a:p>
            <a:pPr algn="ctr"/>
            <a:r>
              <a:rPr lang="en-US" altLang="zh-CN" b="1" i="0" u="none" strike="noStrike" dirty="0">
                <a:solidFill>
                  <a:srgbClr val="FF0000"/>
                </a:solidFill>
                <a:effectLst/>
                <a:latin typeface="tahoma" panose="020B0604030504040204" pitchFamily="34" charset="0"/>
              </a:rPr>
              <a:t>Few examples with obstacles</a:t>
            </a:r>
            <a:endParaRPr lang="zh-CN" altLang="en-US" dirty="0">
              <a:solidFill>
                <a:srgbClr val="FF0000"/>
              </a:solidFill>
            </a:endParaRPr>
          </a:p>
        </p:txBody>
      </p:sp>
    </p:spTree>
    <p:extLst>
      <p:ext uri="{BB962C8B-B14F-4D97-AF65-F5344CB8AC3E}">
        <p14:creationId xmlns:p14="http://schemas.microsoft.com/office/powerpoint/2010/main" val="4242412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3E26369-4D8B-5C3B-7D3E-84FAAD965E02}"/>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Member Introduction</a:t>
            </a:r>
            <a:endParaRPr kumimoji="1" lang="zh-CN" altLang="en-US" sz="3200" dirty="0">
              <a:solidFill>
                <a:prstClr val="black">
                  <a:lumMod val="75000"/>
                  <a:lumOff val="25000"/>
                </a:prstClr>
              </a:solidFill>
              <a:latin typeface="Agency FB" panose="020B0503020202020204" pitchFamily="34" charset="0"/>
            </a:endParaRPr>
          </a:p>
        </p:txBody>
      </p:sp>
      <p:sp>
        <p:nvSpPr>
          <p:cNvPr id="3" name="矩形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BD51E53-820C-CAE8-2D48-7B5185C8F249}"/>
              </a:ext>
            </a:extLst>
          </p:cNvPr>
          <p:cNvSpPr/>
          <p:nvPr/>
        </p:nvSpPr>
        <p:spPr>
          <a:xfrm>
            <a:off x="2992250" y="1539442"/>
            <a:ext cx="2688024" cy="312521"/>
          </a:xfrm>
          <a:prstGeom prst="rect">
            <a:avLst/>
          </a:prstGeom>
        </p:spPr>
        <p:txBody>
          <a:bodyPr wrap="square">
            <a:spAutoFit/>
          </a:bodyPr>
          <a:lstStyle/>
          <a:p>
            <a:pPr algn="just" defTabSz="914377">
              <a:lnSpc>
                <a:spcPts val="1600"/>
              </a:lnSpc>
            </a:pPr>
            <a:r>
              <a:rPr lang="en-US" altLang="zh-CN" sz="2000" b="1" dirty="0" err="1">
                <a:solidFill>
                  <a:srgbClr val="00ADA0"/>
                </a:solidFill>
              </a:rPr>
              <a:t>Zhengwei</a:t>
            </a:r>
            <a:r>
              <a:rPr lang="en-US" altLang="zh-CN" sz="2000" b="1" dirty="0">
                <a:solidFill>
                  <a:srgbClr val="00ADA0"/>
                </a:solidFill>
              </a:rPr>
              <a:t> Dai </a:t>
            </a:r>
            <a:r>
              <a:rPr lang="en-US" altLang="zh-CN" sz="2000" b="1" dirty="0">
                <a:solidFill>
                  <a:srgbClr val="00ADA0"/>
                </a:solidFill>
                <a:latin typeface="微软雅黑" pitchFamily="34" charset="-122"/>
                <a:ea typeface="微软雅黑" pitchFamily="34" charset="-122"/>
              </a:rPr>
              <a:t>EE</a:t>
            </a:r>
            <a:endParaRPr lang="zh-CN" altLang="en-US" sz="2000" b="1" dirty="0">
              <a:solidFill>
                <a:schemeClr val="bg1">
                  <a:lumMod val="65000"/>
                </a:schemeClr>
              </a:solidFill>
              <a:latin typeface="微软雅黑" pitchFamily="34" charset="-122"/>
              <a:ea typeface="微软雅黑" pitchFamily="34" charset="-122"/>
            </a:endParaRPr>
          </a:p>
        </p:txBody>
      </p:sp>
      <p:grpSp>
        <p:nvGrpSpPr>
          <p:cNvPr id="4" name="组合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3F2BD3A-539F-B151-C8BB-D65886D0753B}"/>
              </a:ext>
            </a:extLst>
          </p:cNvPr>
          <p:cNvGrpSpPr/>
          <p:nvPr/>
        </p:nvGrpSpPr>
        <p:grpSpPr>
          <a:xfrm>
            <a:off x="925523" y="1387023"/>
            <a:ext cx="2028229" cy="2020518"/>
            <a:chOff x="1106612" y="1563638"/>
            <a:chExt cx="1521172" cy="1515388"/>
          </a:xfrm>
        </p:grpSpPr>
        <p:grpSp>
          <p:nvGrpSpPr>
            <p:cNvPr id="5" name="组合 4">
              <a:extLst>
                <a:ext uri="{FF2B5EF4-FFF2-40B4-BE49-F238E27FC236}">
                  <a16:creationId xmlns:a16="http://schemas.microsoft.com/office/drawing/2014/main" id="{52F6FD9E-CEB3-856E-1A45-F1F63C2522BF}"/>
                </a:ext>
              </a:extLst>
            </p:cNvPr>
            <p:cNvGrpSpPr/>
            <p:nvPr/>
          </p:nvGrpSpPr>
          <p:grpSpPr>
            <a:xfrm>
              <a:off x="1106612" y="1563638"/>
              <a:ext cx="1521172" cy="1515388"/>
              <a:chOff x="1106612" y="1563638"/>
              <a:chExt cx="1670050" cy="1663700"/>
            </a:xfrm>
          </p:grpSpPr>
          <p:sp>
            <p:nvSpPr>
              <p:cNvPr id="7" name="Freeform 11">
                <a:extLst>
                  <a:ext uri="{FF2B5EF4-FFF2-40B4-BE49-F238E27FC236}">
                    <a16:creationId xmlns:a16="http://schemas.microsoft.com/office/drawing/2014/main" id="{DCC33498-9B3F-4C67-08E1-211C002B7CBF}"/>
                  </a:ext>
                </a:extLst>
              </p:cNvPr>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1FB4C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8" name="椭圆 7">
                <a:extLst>
                  <a:ext uri="{FF2B5EF4-FFF2-40B4-BE49-F238E27FC236}">
                    <a16:creationId xmlns:a16="http://schemas.microsoft.com/office/drawing/2014/main" id="{FCF2C00B-D913-D4D6-7706-1EA87D257B25}"/>
                  </a:ext>
                </a:extLst>
              </p:cNvPr>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6" name="标题层">
              <a:extLst>
                <a:ext uri="{FF2B5EF4-FFF2-40B4-BE49-F238E27FC236}">
                  <a16:creationId xmlns:a16="http://schemas.microsoft.com/office/drawing/2014/main" id="{5B21C97E-0C9C-D650-431E-4D5E1A9A4422}"/>
                </a:ext>
              </a:extLst>
            </p:cNvPr>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01</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grpSp>
        <p:nvGrpSpPr>
          <p:cNvPr id="9" name="组合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E644DF1-A9C5-2D74-C07D-478460D32BC8}"/>
              </a:ext>
            </a:extLst>
          </p:cNvPr>
          <p:cNvGrpSpPr/>
          <p:nvPr/>
        </p:nvGrpSpPr>
        <p:grpSpPr>
          <a:xfrm>
            <a:off x="6110556" y="1371601"/>
            <a:ext cx="2028229" cy="2020518"/>
            <a:chOff x="1106612" y="1563638"/>
            <a:chExt cx="1521172" cy="1515388"/>
          </a:xfrm>
        </p:grpSpPr>
        <p:grpSp>
          <p:nvGrpSpPr>
            <p:cNvPr id="10" name="组合 9">
              <a:extLst>
                <a:ext uri="{FF2B5EF4-FFF2-40B4-BE49-F238E27FC236}">
                  <a16:creationId xmlns:a16="http://schemas.microsoft.com/office/drawing/2014/main" id="{B883134E-DD3E-0840-C6EF-94BEAE2A9125}"/>
                </a:ext>
              </a:extLst>
            </p:cNvPr>
            <p:cNvGrpSpPr/>
            <p:nvPr/>
          </p:nvGrpSpPr>
          <p:grpSpPr>
            <a:xfrm>
              <a:off x="1106612" y="1563638"/>
              <a:ext cx="1521172" cy="1515388"/>
              <a:chOff x="1106612" y="1563638"/>
              <a:chExt cx="1670050" cy="1663700"/>
            </a:xfrm>
          </p:grpSpPr>
          <p:sp>
            <p:nvSpPr>
              <p:cNvPr id="12" name="Freeform 11">
                <a:extLst>
                  <a:ext uri="{FF2B5EF4-FFF2-40B4-BE49-F238E27FC236}">
                    <a16:creationId xmlns:a16="http://schemas.microsoft.com/office/drawing/2014/main" id="{ADA2EB15-F61D-E3A9-C442-CDEB9E1C5EE1}"/>
                  </a:ext>
                </a:extLst>
              </p:cNvPr>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03798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13" name="椭圆 12">
                <a:extLst>
                  <a:ext uri="{FF2B5EF4-FFF2-40B4-BE49-F238E27FC236}">
                    <a16:creationId xmlns:a16="http://schemas.microsoft.com/office/drawing/2014/main" id="{4CC8EFDF-6944-34D4-9FEC-BA9856B332EB}"/>
                  </a:ext>
                </a:extLst>
              </p:cNvPr>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11" name="标题层">
              <a:extLst>
                <a:ext uri="{FF2B5EF4-FFF2-40B4-BE49-F238E27FC236}">
                  <a16:creationId xmlns:a16="http://schemas.microsoft.com/office/drawing/2014/main" id="{AD48BA61-99E8-F413-428D-9F827536655E}"/>
                </a:ext>
              </a:extLst>
            </p:cNvPr>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03</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grpSp>
        <p:nvGrpSpPr>
          <p:cNvPr id="14" name="组合 1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F9F12A8-94A3-1BF0-F478-3B0D7C165195}"/>
              </a:ext>
            </a:extLst>
          </p:cNvPr>
          <p:cNvGrpSpPr/>
          <p:nvPr/>
        </p:nvGrpSpPr>
        <p:grpSpPr>
          <a:xfrm>
            <a:off x="3801607" y="3787027"/>
            <a:ext cx="2028229" cy="2020518"/>
            <a:chOff x="1106612" y="1563638"/>
            <a:chExt cx="1521172" cy="1515388"/>
          </a:xfrm>
        </p:grpSpPr>
        <p:grpSp>
          <p:nvGrpSpPr>
            <p:cNvPr id="15" name="组合 14">
              <a:extLst>
                <a:ext uri="{FF2B5EF4-FFF2-40B4-BE49-F238E27FC236}">
                  <a16:creationId xmlns:a16="http://schemas.microsoft.com/office/drawing/2014/main" id="{F3FC1562-F3A3-4A98-E308-2E5734B60B36}"/>
                </a:ext>
              </a:extLst>
            </p:cNvPr>
            <p:cNvGrpSpPr/>
            <p:nvPr/>
          </p:nvGrpSpPr>
          <p:grpSpPr>
            <a:xfrm>
              <a:off x="1106612" y="1563638"/>
              <a:ext cx="1521172" cy="1515388"/>
              <a:chOff x="1106612" y="1563638"/>
              <a:chExt cx="1670050" cy="1663700"/>
            </a:xfrm>
          </p:grpSpPr>
          <p:sp>
            <p:nvSpPr>
              <p:cNvPr id="17" name="Freeform 11">
                <a:extLst>
                  <a:ext uri="{FF2B5EF4-FFF2-40B4-BE49-F238E27FC236}">
                    <a16:creationId xmlns:a16="http://schemas.microsoft.com/office/drawing/2014/main" id="{29647A19-C9C4-3C45-9A51-F31C6FCEBD44}"/>
                  </a:ext>
                </a:extLst>
              </p:cNvPr>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DD5B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18" name="椭圆 17">
                <a:extLst>
                  <a:ext uri="{FF2B5EF4-FFF2-40B4-BE49-F238E27FC236}">
                    <a16:creationId xmlns:a16="http://schemas.microsoft.com/office/drawing/2014/main" id="{1589A4BD-C181-1885-FFB2-7F77304A3867}"/>
                  </a:ext>
                </a:extLst>
              </p:cNvPr>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16" name="标题层">
              <a:extLst>
                <a:ext uri="{FF2B5EF4-FFF2-40B4-BE49-F238E27FC236}">
                  <a16:creationId xmlns:a16="http://schemas.microsoft.com/office/drawing/2014/main" id="{299565C0-2F74-25BB-5F06-2F49199BB525}"/>
                </a:ext>
              </a:extLst>
            </p:cNvPr>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02</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grpSp>
        <p:nvGrpSpPr>
          <p:cNvPr id="19" name="组合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4E2299B-F1D8-A1A6-8C4F-765843F62271}"/>
              </a:ext>
            </a:extLst>
          </p:cNvPr>
          <p:cNvGrpSpPr/>
          <p:nvPr/>
        </p:nvGrpSpPr>
        <p:grpSpPr>
          <a:xfrm>
            <a:off x="8914793" y="3787027"/>
            <a:ext cx="2028229" cy="2020518"/>
            <a:chOff x="1106612" y="1563638"/>
            <a:chExt cx="1521172" cy="1515388"/>
          </a:xfrm>
        </p:grpSpPr>
        <p:grpSp>
          <p:nvGrpSpPr>
            <p:cNvPr id="20" name="组合 19">
              <a:extLst>
                <a:ext uri="{FF2B5EF4-FFF2-40B4-BE49-F238E27FC236}">
                  <a16:creationId xmlns:a16="http://schemas.microsoft.com/office/drawing/2014/main" id="{1500E5A5-8889-F748-78BB-8D7CDC48B7FF}"/>
                </a:ext>
              </a:extLst>
            </p:cNvPr>
            <p:cNvGrpSpPr/>
            <p:nvPr/>
          </p:nvGrpSpPr>
          <p:grpSpPr>
            <a:xfrm>
              <a:off x="1106612" y="1563638"/>
              <a:ext cx="1521172" cy="1515388"/>
              <a:chOff x="1106612" y="1563638"/>
              <a:chExt cx="1670050" cy="1663700"/>
            </a:xfrm>
          </p:grpSpPr>
          <p:sp>
            <p:nvSpPr>
              <p:cNvPr id="22" name="Freeform 11">
                <a:extLst>
                  <a:ext uri="{FF2B5EF4-FFF2-40B4-BE49-F238E27FC236}">
                    <a16:creationId xmlns:a16="http://schemas.microsoft.com/office/drawing/2014/main" id="{28F3C7A9-887D-FC92-1CCC-BE4DDEAFEB06}"/>
                  </a:ext>
                </a:extLst>
              </p:cNvPr>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8CA6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23" name="椭圆 22">
                <a:extLst>
                  <a:ext uri="{FF2B5EF4-FFF2-40B4-BE49-F238E27FC236}">
                    <a16:creationId xmlns:a16="http://schemas.microsoft.com/office/drawing/2014/main" id="{F3C1BBB8-2BBA-FED7-578D-0D0434D940D8}"/>
                  </a:ext>
                </a:extLst>
              </p:cNvPr>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21" name="标题层">
              <a:extLst>
                <a:ext uri="{FF2B5EF4-FFF2-40B4-BE49-F238E27FC236}">
                  <a16:creationId xmlns:a16="http://schemas.microsoft.com/office/drawing/2014/main" id="{6AECFF35-1364-1D5B-110F-8B6DB4E60DBE}"/>
                </a:ext>
              </a:extLst>
            </p:cNvPr>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04</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sp>
        <p:nvSpPr>
          <p:cNvPr id="24" name="矩形 2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B113315-B5E5-A37E-E436-2F3C9B7730A2}"/>
              </a:ext>
            </a:extLst>
          </p:cNvPr>
          <p:cNvSpPr/>
          <p:nvPr/>
        </p:nvSpPr>
        <p:spPr>
          <a:xfrm>
            <a:off x="2992250" y="2117571"/>
            <a:ext cx="2688024" cy="717504"/>
          </a:xfrm>
          <a:prstGeom prst="rect">
            <a:avLst/>
          </a:prstGeom>
        </p:spPr>
        <p:txBody>
          <a:bodyPr wrap="square">
            <a:spAutoFit/>
          </a:bodyPr>
          <a:lstStyle/>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PCB design</a:t>
            </a:r>
          </a:p>
          <a:p>
            <a:pPr algn="just" defTabSz="914377">
              <a:lnSpc>
                <a:spcPts val="1600"/>
              </a:lnSpc>
            </a:pPr>
            <a:endParaRPr lang="en-US" altLang="zh-CN" dirty="0">
              <a:solidFill>
                <a:srgbClr val="00B0F0"/>
              </a:solidFill>
              <a:latin typeface="+mj-lt"/>
              <a:ea typeface="微软雅黑" pitchFamily="34" charset="-122"/>
            </a:endParaRPr>
          </a:p>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Sensor testing</a:t>
            </a:r>
            <a:endParaRPr lang="zh-CN" altLang="en-US" dirty="0">
              <a:solidFill>
                <a:srgbClr val="00B0F0"/>
              </a:solidFill>
              <a:latin typeface="+mj-lt"/>
              <a:ea typeface="微软雅黑" pitchFamily="34" charset="-122"/>
            </a:endParaRPr>
          </a:p>
        </p:txBody>
      </p:sp>
      <p:sp>
        <p:nvSpPr>
          <p:cNvPr id="25" name="矩形 2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1B8008D-3C72-CFB1-E601-F537A07066A4}"/>
              </a:ext>
            </a:extLst>
          </p:cNvPr>
          <p:cNvSpPr/>
          <p:nvPr/>
        </p:nvSpPr>
        <p:spPr>
          <a:xfrm>
            <a:off x="691906" y="4083694"/>
            <a:ext cx="2688024" cy="312521"/>
          </a:xfrm>
          <a:prstGeom prst="rect">
            <a:avLst/>
          </a:prstGeom>
        </p:spPr>
        <p:txBody>
          <a:bodyPr wrap="square">
            <a:spAutoFit/>
          </a:bodyPr>
          <a:lstStyle/>
          <a:p>
            <a:pPr algn="just" defTabSz="914377">
              <a:lnSpc>
                <a:spcPts val="1600"/>
              </a:lnSpc>
            </a:pPr>
            <a:r>
              <a:rPr lang="en-US" altLang="zh-CN" sz="2000" b="1" dirty="0">
                <a:solidFill>
                  <a:srgbClr val="00ADA0"/>
                </a:solidFill>
              </a:rPr>
              <a:t>Yuhang Chen </a:t>
            </a:r>
            <a:r>
              <a:rPr lang="en-US" altLang="zh-CN" sz="2000" b="1" dirty="0">
                <a:solidFill>
                  <a:srgbClr val="00ADA0"/>
                </a:solidFill>
                <a:latin typeface="微软雅黑" pitchFamily="34" charset="-122"/>
                <a:ea typeface="微软雅黑" pitchFamily="34" charset="-122"/>
              </a:rPr>
              <a:t>ECE</a:t>
            </a:r>
            <a:endParaRPr lang="zh-CN" altLang="en-US" sz="2000" b="1" dirty="0">
              <a:solidFill>
                <a:schemeClr val="bg1">
                  <a:lumMod val="65000"/>
                </a:schemeClr>
              </a:solidFill>
              <a:latin typeface="微软雅黑" pitchFamily="34" charset="-122"/>
              <a:ea typeface="微软雅黑" pitchFamily="34" charset="-122"/>
            </a:endParaRPr>
          </a:p>
        </p:txBody>
      </p:sp>
      <p:sp>
        <p:nvSpPr>
          <p:cNvPr id="26" name="矩形 2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1E1EE06-F0FC-CA57-0BE5-0A03DC0BCBC3}"/>
              </a:ext>
            </a:extLst>
          </p:cNvPr>
          <p:cNvSpPr/>
          <p:nvPr/>
        </p:nvSpPr>
        <p:spPr>
          <a:xfrm>
            <a:off x="716650" y="4566517"/>
            <a:ext cx="2816971" cy="717504"/>
          </a:xfrm>
          <a:prstGeom prst="rect">
            <a:avLst/>
          </a:prstGeom>
        </p:spPr>
        <p:txBody>
          <a:bodyPr wrap="square">
            <a:spAutoFit/>
          </a:bodyPr>
          <a:lstStyle/>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Server design</a:t>
            </a:r>
          </a:p>
          <a:p>
            <a:pPr defTabSz="914377">
              <a:lnSpc>
                <a:spcPts val="1600"/>
              </a:lnSpc>
            </a:pPr>
            <a:endParaRPr lang="en-US" altLang="zh-CN" dirty="0">
              <a:solidFill>
                <a:srgbClr val="00B0F0"/>
              </a:solidFill>
              <a:latin typeface="+mj-lt"/>
              <a:ea typeface="微软雅黑" pitchFamily="34" charset="-122"/>
            </a:endParaRPr>
          </a:p>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Display design</a:t>
            </a:r>
            <a:endParaRPr lang="zh-CN" altLang="en-US" dirty="0">
              <a:solidFill>
                <a:srgbClr val="00B0F0"/>
              </a:solidFill>
              <a:latin typeface="+mj-lt"/>
              <a:ea typeface="微软雅黑" pitchFamily="34" charset="-122"/>
            </a:endParaRPr>
          </a:p>
        </p:txBody>
      </p:sp>
      <p:sp>
        <p:nvSpPr>
          <p:cNvPr id="27" name="矩形 2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6296E4A-B5D4-9717-B4E0-403CECD9018E}"/>
              </a:ext>
            </a:extLst>
          </p:cNvPr>
          <p:cNvSpPr/>
          <p:nvPr/>
        </p:nvSpPr>
        <p:spPr>
          <a:xfrm>
            <a:off x="8173084" y="1533681"/>
            <a:ext cx="2688024" cy="312521"/>
          </a:xfrm>
          <a:prstGeom prst="rect">
            <a:avLst/>
          </a:prstGeom>
        </p:spPr>
        <p:txBody>
          <a:bodyPr wrap="square">
            <a:spAutoFit/>
          </a:bodyPr>
          <a:lstStyle/>
          <a:p>
            <a:pPr algn="just" defTabSz="914377">
              <a:lnSpc>
                <a:spcPts val="1600"/>
              </a:lnSpc>
            </a:pPr>
            <a:r>
              <a:rPr lang="en-US" altLang="zh-CN" sz="2000" b="1" dirty="0" err="1">
                <a:solidFill>
                  <a:srgbClr val="00ADA0"/>
                </a:solidFill>
              </a:rPr>
              <a:t>Yihang</a:t>
            </a:r>
            <a:r>
              <a:rPr lang="en-US" altLang="zh-CN" sz="2000" b="1" dirty="0">
                <a:solidFill>
                  <a:srgbClr val="00ADA0"/>
                </a:solidFill>
              </a:rPr>
              <a:t> Yang </a:t>
            </a:r>
            <a:r>
              <a:rPr lang="en-US" altLang="zh-CN" sz="2000" b="1" dirty="0">
                <a:solidFill>
                  <a:srgbClr val="00ADA0"/>
                </a:solidFill>
                <a:latin typeface="微软雅黑" pitchFamily="34" charset="-122"/>
                <a:ea typeface="微软雅黑" pitchFamily="34" charset="-122"/>
              </a:rPr>
              <a:t>ECE</a:t>
            </a:r>
            <a:endParaRPr lang="zh-CN" altLang="en-US" sz="2000" b="1" dirty="0">
              <a:solidFill>
                <a:schemeClr val="bg1">
                  <a:lumMod val="65000"/>
                </a:schemeClr>
              </a:solidFill>
              <a:latin typeface="微软雅黑" pitchFamily="34" charset="-122"/>
              <a:ea typeface="微软雅黑" pitchFamily="34" charset="-122"/>
            </a:endParaRPr>
          </a:p>
        </p:txBody>
      </p:sp>
      <p:sp>
        <p:nvSpPr>
          <p:cNvPr id="28" name="矩形 2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022E0C5-9B91-6012-B91B-54DD706A631A}"/>
              </a:ext>
            </a:extLst>
          </p:cNvPr>
          <p:cNvSpPr/>
          <p:nvPr/>
        </p:nvSpPr>
        <p:spPr>
          <a:xfrm>
            <a:off x="8173084" y="2048467"/>
            <a:ext cx="2769938" cy="922688"/>
          </a:xfrm>
          <a:prstGeom prst="rect">
            <a:avLst/>
          </a:prstGeom>
        </p:spPr>
        <p:txBody>
          <a:bodyPr wrap="square">
            <a:spAutoFit/>
          </a:bodyPr>
          <a:lstStyle/>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Preprocessing algorithm design</a:t>
            </a:r>
          </a:p>
          <a:p>
            <a:pPr algn="just" defTabSz="914377">
              <a:lnSpc>
                <a:spcPts val="1600"/>
              </a:lnSpc>
            </a:pPr>
            <a:endParaRPr lang="en-US" altLang="zh-CN" dirty="0">
              <a:solidFill>
                <a:srgbClr val="00B0F0"/>
              </a:solidFill>
              <a:latin typeface="+mj-lt"/>
              <a:ea typeface="微软雅黑" pitchFamily="34" charset="-122"/>
            </a:endParaRPr>
          </a:p>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GPS data mapping</a:t>
            </a:r>
            <a:endParaRPr lang="zh-CN" altLang="en-US" dirty="0">
              <a:solidFill>
                <a:srgbClr val="00B0F0"/>
              </a:solidFill>
              <a:latin typeface="+mj-lt"/>
              <a:ea typeface="微软雅黑" pitchFamily="34" charset="-122"/>
            </a:endParaRPr>
          </a:p>
        </p:txBody>
      </p:sp>
      <p:sp>
        <p:nvSpPr>
          <p:cNvPr id="29" name="矩形 2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642DAA6-9730-A32D-DFBB-B431C201CD29}"/>
              </a:ext>
            </a:extLst>
          </p:cNvPr>
          <p:cNvSpPr/>
          <p:nvPr/>
        </p:nvSpPr>
        <p:spPr>
          <a:xfrm>
            <a:off x="5935981" y="4033447"/>
            <a:ext cx="2688024" cy="312521"/>
          </a:xfrm>
          <a:prstGeom prst="rect">
            <a:avLst/>
          </a:prstGeom>
        </p:spPr>
        <p:txBody>
          <a:bodyPr wrap="square">
            <a:spAutoFit/>
          </a:bodyPr>
          <a:lstStyle/>
          <a:p>
            <a:pPr algn="just" defTabSz="914377">
              <a:lnSpc>
                <a:spcPts val="1600"/>
              </a:lnSpc>
            </a:pPr>
            <a:r>
              <a:rPr lang="en-US" altLang="zh-CN" sz="2000" b="1" dirty="0">
                <a:solidFill>
                  <a:srgbClr val="00ADA0"/>
                </a:solidFill>
              </a:rPr>
              <a:t>Yichen Li </a:t>
            </a:r>
            <a:r>
              <a:rPr lang="en-US" altLang="zh-CN" sz="2000" b="1" dirty="0">
                <a:solidFill>
                  <a:srgbClr val="00ADA0"/>
                </a:solidFill>
                <a:latin typeface="微软雅黑" pitchFamily="34" charset="-122"/>
                <a:ea typeface="微软雅黑" pitchFamily="34" charset="-122"/>
              </a:rPr>
              <a:t>ECE</a:t>
            </a:r>
            <a:endParaRPr lang="zh-CN" altLang="en-US" sz="2000" b="1" dirty="0">
              <a:solidFill>
                <a:schemeClr val="bg1">
                  <a:lumMod val="65000"/>
                </a:schemeClr>
              </a:solidFill>
              <a:latin typeface="微软雅黑" pitchFamily="34" charset="-122"/>
              <a:ea typeface="微软雅黑" pitchFamily="34" charset="-122"/>
            </a:endParaRPr>
          </a:p>
        </p:txBody>
      </p:sp>
      <p:sp>
        <p:nvSpPr>
          <p:cNvPr id="30" name="矩形 2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77F1B11-9B34-1DBE-F293-94DFE7C82485}"/>
              </a:ext>
            </a:extLst>
          </p:cNvPr>
          <p:cNvSpPr/>
          <p:nvPr/>
        </p:nvSpPr>
        <p:spPr>
          <a:xfrm>
            <a:off x="5952428" y="4549569"/>
            <a:ext cx="2816971" cy="1127873"/>
          </a:xfrm>
          <a:prstGeom prst="rect">
            <a:avLst/>
          </a:prstGeom>
        </p:spPr>
        <p:txBody>
          <a:bodyPr wrap="square">
            <a:spAutoFit/>
          </a:bodyPr>
          <a:lstStyle/>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Classification algorithm design</a:t>
            </a:r>
          </a:p>
          <a:p>
            <a:pPr defTabSz="914377">
              <a:lnSpc>
                <a:spcPts val="1600"/>
              </a:lnSpc>
            </a:pPr>
            <a:endParaRPr lang="en-US" altLang="zh-CN" dirty="0">
              <a:solidFill>
                <a:srgbClr val="00B0F0"/>
              </a:solidFill>
              <a:latin typeface="+mj-lt"/>
              <a:ea typeface="微软雅黑" pitchFamily="34" charset="-122"/>
            </a:endParaRPr>
          </a:p>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Dataset collection and labelling</a:t>
            </a:r>
            <a:endParaRPr lang="zh-CN" altLang="en-US" dirty="0">
              <a:solidFill>
                <a:srgbClr val="00B0F0"/>
              </a:solidFill>
              <a:latin typeface="+mj-lt"/>
              <a:ea typeface="微软雅黑" pitchFamily="34" charset="-122"/>
            </a:endParaRPr>
          </a:p>
        </p:txBody>
      </p:sp>
    </p:spTree>
    <p:extLst>
      <p:ext uri="{BB962C8B-B14F-4D97-AF65-F5344CB8AC3E}">
        <p14:creationId xmlns:p14="http://schemas.microsoft.com/office/powerpoint/2010/main" val="1629824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2E9BF25-28E8-56F2-55B7-720976183FB7}"/>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Accuracy Analysis</a:t>
            </a:r>
            <a:endParaRPr kumimoji="1" lang="zh-CN" altLang="en-US" sz="3200" dirty="0">
              <a:solidFill>
                <a:prstClr val="black">
                  <a:lumMod val="75000"/>
                  <a:lumOff val="25000"/>
                </a:prstClr>
              </a:solidFill>
              <a:latin typeface="Agency FB" panose="020B0503020202020204" pitchFamily="34" charset="0"/>
            </a:endParaRPr>
          </a:p>
        </p:txBody>
      </p:sp>
      <p:sp>
        <p:nvSpPr>
          <p:cNvPr id="4" name="文本框 3">
            <a:extLst>
              <a:ext uri="{FF2B5EF4-FFF2-40B4-BE49-F238E27FC236}">
                <a16:creationId xmlns:a16="http://schemas.microsoft.com/office/drawing/2014/main" id="{DB1D8AD3-8F8E-CC5C-0BAF-5F8465AF7D0B}"/>
              </a:ext>
            </a:extLst>
          </p:cNvPr>
          <p:cNvSpPr txBox="1"/>
          <p:nvPr/>
        </p:nvSpPr>
        <p:spPr>
          <a:xfrm>
            <a:off x="4639276" y="986297"/>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Classificatio</a:t>
            </a:r>
            <a:r>
              <a:rPr lang="en-US" altLang="zh-CN" b="1" dirty="0">
                <a:latin typeface="Times New Roman" panose="02020603050405020304" pitchFamily="18" charset="0"/>
                <a:ea typeface="等线" panose="02010600030101010101" pitchFamily="2" charset="-122"/>
              </a:rPr>
              <a:t>n for roughness</a:t>
            </a:r>
            <a:endParaRPr lang="zh-CN" altLang="en-US" dirty="0"/>
          </a:p>
        </p:txBody>
      </p:sp>
      <p:sp>
        <p:nvSpPr>
          <p:cNvPr id="5" name="文本框 4">
            <a:extLst>
              <a:ext uri="{FF2B5EF4-FFF2-40B4-BE49-F238E27FC236}">
                <a16:creationId xmlns:a16="http://schemas.microsoft.com/office/drawing/2014/main" id="{E5972995-2DB3-E359-4BF7-119DEECC8FFE}"/>
              </a:ext>
            </a:extLst>
          </p:cNvPr>
          <p:cNvSpPr txBox="1"/>
          <p:nvPr/>
        </p:nvSpPr>
        <p:spPr>
          <a:xfrm>
            <a:off x="2498550" y="1564500"/>
            <a:ext cx="1739341" cy="461665"/>
          </a:xfrm>
          <a:prstGeom prst="rect">
            <a:avLst/>
          </a:prstGeom>
          <a:noFill/>
        </p:spPr>
        <p:txBody>
          <a:bodyPr wrap="square">
            <a:spAutoFit/>
          </a:bodyPr>
          <a:lstStyle/>
          <a:p>
            <a:r>
              <a:rPr lang="en-US" altLang="zh-CN" sz="2400" b="1" dirty="0">
                <a:latin typeface="Times New Roman" panose="02020603050405020304" pitchFamily="18" charset="0"/>
                <a:ea typeface="等线" panose="02010600030101010101" pitchFamily="2" charset="-122"/>
              </a:rPr>
              <a:t>Train Set</a:t>
            </a:r>
            <a:endParaRPr lang="zh-CN" altLang="en-US" sz="2400" dirty="0"/>
          </a:p>
        </p:txBody>
      </p:sp>
      <p:pic>
        <p:nvPicPr>
          <p:cNvPr id="7" name="图片 6" descr="街道边的空地上&#10;&#10;描述已自动生成">
            <a:extLst>
              <a:ext uri="{FF2B5EF4-FFF2-40B4-BE49-F238E27FC236}">
                <a16:creationId xmlns:a16="http://schemas.microsoft.com/office/drawing/2014/main" id="{82FCFABF-56B1-6496-2078-AB80BFCB5D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2953" y="2201311"/>
            <a:ext cx="2627251" cy="1970438"/>
          </a:xfrm>
          <a:prstGeom prst="rect">
            <a:avLst/>
          </a:prstGeom>
        </p:spPr>
      </p:pic>
      <p:pic>
        <p:nvPicPr>
          <p:cNvPr id="9" name="图片 8" descr="石头的建筑&#10;&#10;描述已自动生成">
            <a:extLst>
              <a:ext uri="{FF2B5EF4-FFF2-40B4-BE49-F238E27FC236}">
                <a16:creationId xmlns:a16="http://schemas.microsoft.com/office/drawing/2014/main" id="{395C6D62-7B28-5B4C-4A34-D646CE119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53" y="4171749"/>
            <a:ext cx="2627251" cy="1970439"/>
          </a:xfrm>
          <a:prstGeom prst="rect">
            <a:avLst/>
          </a:prstGeom>
        </p:spPr>
      </p:pic>
      <p:pic>
        <p:nvPicPr>
          <p:cNvPr id="11" name="图片 10" descr="夜晚的街道&#10;&#10;描述已自动生成">
            <a:extLst>
              <a:ext uri="{FF2B5EF4-FFF2-40B4-BE49-F238E27FC236}">
                <a16:creationId xmlns:a16="http://schemas.microsoft.com/office/drawing/2014/main" id="{A1FE3823-355D-0B78-AA0F-4FAF93F1BF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5469" y="4171749"/>
            <a:ext cx="2628280" cy="1970438"/>
          </a:xfrm>
          <a:prstGeom prst="rect">
            <a:avLst/>
          </a:prstGeom>
        </p:spPr>
      </p:pic>
      <p:sp>
        <p:nvSpPr>
          <p:cNvPr id="12" name="文本框 11">
            <a:extLst>
              <a:ext uri="{FF2B5EF4-FFF2-40B4-BE49-F238E27FC236}">
                <a16:creationId xmlns:a16="http://schemas.microsoft.com/office/drawing/2014/main" id="{0FAF0F5B-ACB6-18C5-619C-3A88E9F2A055}"/>
              </a:ext>
            </a:extLst>
          </p:cNvPr>
          <p:cNvSpPr txBox="1"/>
          <p:nvPr/>
        </p:nvSpPr>
        <p:spPr>
          <a:xfrm>
            <a:off x="8330780" y="1484707"/>
            <a:ext cx="1739341" cy="461665"/>
          </a:xfrm>
          <a:prstGeom prst="rect">
            <a:avLst/>
          </a:prstGeom>
          <a:noFill/>
        </p:spPr>
        <p:txBody>
          <a:bodyPr wrap="square">
            <a:spAutoFit/>
          </a:bodyPr>
          <a:lstStyle/>
          <a:p>
            <a:r>
              <a:rPr lang="en-US" altLang="zh-CN" sz="2400" b="1" dirty="0">
                <a:latin typeface="Times New Roman" panose="02020603050405020304" pitchFamily="18" charset="0"/>
                <a:ea typeface="等线" panose="02010600030101010101" pitchFamily="2" charset="-122"/>
              </a:rPr>
              <a:t>Test Set</a:t>
            </a:r>
            <a:endParaRPr lang="zh-CN" altLang="en-US" sz="2400" dirty="0"/>
          </a:p>
        </p:txBody>
      </p:sp>
      <p:pic>
        <p:nvPicPr>
          <p:cNvPr id="13" name="图片 12" descr="街道边的空地上&#10;&#10;描述已自动生成">
            <a:extLst>
              <a:ext uri="{FF2B5EF4-FFF2-40B4-BE49-F238E27FC236}">
                <a16:creationId xmlns:a16="http://schemas.microsoft.com/office/drawing/2014/main" id="{C906B98A-8050-4007-974B-7FD08DA32A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358" y="2201311"/>
            <a:ext cx="2627251" cy="1970438"/>
          </a:xfrm>
          <a:prstGeom prst="rect">
            <a:avLst/>
          </a:prstGeom>
        </p:spPr>
      </p:pic>
      <p:pic>
        <p:nvPicPr>
          <p:cNvPr id="14" name="图片 13" descr="石头的建筑&#10;&#10;描述已自动生成">
            <a:extLst>
              <a:ext uri="{FF2B5EF4-FFF2-40B4-BE49-F238E27FC236}">
                <a16:creationId xmlns:a16="http://schemas.microsoft.com/office/drawing/2014/main" id="{4B047895-BD2A-9BDA-9F88-5FE85CDA2C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9609" y="2201311"/>
            <a:ext cx="2627251" cy="1970439"/>
          </a:xfrm>
          <a:prstGeom prst="rect">
            <a:avLst/>
          </a:prstGeom>
        </p:spPr>
      </p:pic>
    </p:spTree>
    <p:extLst>
      <p:ext uri="{BB962C8B-B14F-4D97-AF65-F5344CB8AC3E}">
        <p14:creationId xmlns:p14="http://schemas.microsoft.com/office/powerpoint/2010/main" val="62888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63427F2-6A7F-9508-E70E-8D0815E902DD}"/>
              </a:ext>
            </a:extLst>
          </p:cNvPr>
          <p:cNvGraphicFramePr>
            <a:graphicFrameLocks noGrp="1"/>
          </p:cNvGraphicFramePr>
          <p:nvPr/>
        </p:nvGraphicFramePr>
        <p:xfrm>
          <a:off x="992065" y="1746918"/>
          <a:ext cx="10207870" cy="4124785"/>
        </p:xfrm>
        <a:graphic>
          <a:graphicData uri="http://schemas.openxmlformats.org/drawingml/2006/table">
            <a:tbl>
              <a:tblPr firstRow="1" firstCol="1" bandRow="1">
                <a:tableStyleId>{5C22544A-7EE6-4342-B048-85BDC9FD1C3A}</a:tableStyleId>
              </a:tblPr>
              <a:tblGrid>
                <a:gridCol w="2461342">
                  <a:extLst>
                    <a:ext uri="{9D8B030D-6E8A-4147-A177-3AD203B41FA5}">
                      <a16:colId xmlns:a16="http://schemas.microsoft.com/office/drawing/2014/main" val="1529921046"/>
                    </a:ext>
                  </a:extLst>
                </a:gridCol>
                <a:gridCol w="2350233">
                  <a:extLst>
                    <a:ext uri="{9D8B030D-6E8A-4147-A177-3AD203B41FA5}">
                      <a16:colId xmlns:a16="http://schemas.microsoft.com/office/drawing/2014/main" val="1004398062"/>
                    </a:ext>
                  </a:extLst>
                </a:gridCol>
                <a:gridCol w="2153398">
                  <a:extLst>
                    <a:ext uri="{9D8B030D-6E8A-4147-A177-3AD203B41FA5}">
                      <a16:colId xmlns:a16="http://schemas.microsoft.com/office/drawing/2014/main" val="4209766332"/>
                    </a:ext>
                  </a:extLst>
                </a:gridCol>
                <a:gridCol w="1565031">
                  <a:extLst>
                    <a:ext uri="{9D8B030D-6E8A-4147-A177-3AD203B41FA5}">
                      <a16:colId xmlns:a16="http://schemas.microsoft.com/office/drawing/2014/main" val="1236347933"/>
                    </a:ext>
                  </a:extLst>
                </a:gridCol>
                <a:gridCol w="1677866">
                  <a:extLst>
                    <a:ext uri="{9D8B030D-6E8A-4147-A177-3AD203B41FA5}">
                      <a16:colId xmlns:a16="http://schemas.microsoft.com/office/drawing/2014/main" val="3994221329"/>
                    </a:ext>
                  </a:extLst>
                </a:gridCol>
              </a:tblGrid>
              <a:tr h="759619">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Method of Feature Extraction</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Classification Model</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Accuracy</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Precision</a:t>
                      </a:r>
                    </a:p>
                    <a:p>
                      <a:pPr algn="ctr"/>
                      <a:r>
                        <a:rPr lang="en-US" altLang="zh-CN" sz="1400" kern="100" dirty="0">
                          <a:effectLst/>
                          <a:latin typeface="+mj-lt"/>
                          <a:ea typeface="等线" panose="02010600030101010101" pitchFamily="2" charset="-122"/>
                          <a:cs typeface="Times New Roman" panose="02020603050405020304" pitchFamily="18" charset="0"/>
                        </a:rPr>
                        <a:t>(TP/(TP + FP))</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Recall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a:solidFill>
                            <a:schemeClr val="lt1"/>
                          </a:solidFill>
                          <a:effectLst/>
                          <a:latin typeface="+mn-lt"/>
                          <a:ea typeface="等线" panose="02010600030101010101" pitchFamily="2" charset="-122"/>
                          <a:cs typeface="Times New Roman" panose="02020603050405020304" pitchFamily="18" charset="0"/>
                        </a:rPr>
                        <a:t>(TP/(TP + FN))</a:t>
                      </a:r>
                      <a:endParaRPr lang="zh-CN" altLang="zh-CN" sz="1400" b="1" kern="100" dirty="0">
                        <a:solidFill>
                          <a:schemeClr val="lt1"/>
                        </a:solidFill>
                        <a:effectLst/>
                        <a:latin typeface="+mn-lt"/>
                        <a:ea typeface="等线" panose="02010600030101010101" pitchFamily="2" charset="-122"/>
                        <a:cs typeface="Times New Roman" panose="02020603050405020304" pitchFamily="18" charset="0"/>
                      </a:endParaRPr>
                    </a:p>
                    <a:p>
                      <a:pPr algn="ct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0479209"/>
                  </a:ext>
                </a:extLst>
              </a:tr>
              <a:tr h="560861">
                <a:tc>
                  <a:txBody>
                    <a:bodyPr/>
                    <a:lstStyle/>
                    <a:p>
                      <a:pPr algn="ctr"/>
                      <a:r>
                        <a:rPr lang="en-US" sz="1400" kern="100" dirty="0">
                          <a:effectLst/>
                          <a:latin typeface="+mj-lt"/>
                        </a:rPr>
                        <a:t>Fast Fourier Transform</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Random Forest</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mn-ea"/>
                          <a:cs typeface="+mn-cs"/>
                        </a:rPr>
                        <a:t>88.4%</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100%</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66.6%</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3542403"/>
                  </a:ext>
                </a:extLst>
              </a:tr>
              <a:tr h="560861">
                <a:tc>
                  <a:txBody>
                    <a:bodyPr/>
                    <a:lstStyle/>
                    <a:p>
                      <a:pPr algn="ctr"/>
                      <a:r>
                        <a:rPr lang="en-US" altLang="zh-CN" sz="1400" kern="100" dirty="0">
                          <a:effectLst/>
                          <a:latin typeface="+mj-lt"/>
                        </a:rPr>
                        <a:t>Fast Fourier Transform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rPr>
                        <a:t>Logistic Regression</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0" dirty="0">
                          <a:effectLst/>
                          <a:latin typeface="+mj-lt"/>
                          <a:ea typeface="等线" panose="02010600030101010101" pitchFamily="2" charset="-122"/>
                          <a:cs typeface="Times New Roman" panose="02020603050405020304" pitchFamily="18" charset="0"/>
                        </a:rPr>
                        <a:t>95.8%</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82%</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100%</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1744566"/>
                  </a:ext>
                </a:extLst>
              </a:tr>
              <a:tr h="560861">
                <a:tc>
                  <a:txBody>
                    <a:bodyPr/>
                    <a:lstStyle/>
                    <a:p>
                      <a:pPr algn="ctr"/>
                      <a:r>
                        <a:rPr lang="en-US" altLang="zh-CN" sz="1400" kern="100" dirty="0">
                          <a:effectLst/>
                          <a:latin typeface="+mj-lt"/>
                        </a:rPr>
                        <a:t>Fast Fourier Transform</a:t>
                      </a:r>
                      <a:endParaRPr lang="zh-CN" altLang="zh-CN" sz="1400" kern="100" dirty="0">
                        <a:effectLst/>
                        <a:latin typeface="+mj-lt"/>
                        <a:ea typeface="等线" panose="02010600030101010101" pitchFamily="2" charset="-122"/>
                        <a:cs typeface="Times New Roman" panose="02020603050405020304" pitchFamily="18" charset="0"/>
                      </a:endParaRPr>
                    </a:p>
                    <a:p>
                      <a:pPr algn="ct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mj-lt"/>
                        </a:rPr>
                        <a:t>SVM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rPr>
                        <a:t>100%</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100%</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100%</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7730473"/>
                  </a:ext>
                </a:extLst>
              </a:tr>
              <a:tr h="560861">
                <a:tc>
                  <a:txBody>
                    <a:bodyPr/>
                    <a:lstStyle/>
                    <a:p>
                      <a:pPr algn="ctr"/>
                      <a:r>
                        <a:rPr lang="en-US" sz="1400" kern="100" dirty="0">
                          <a:effectLst/>
                          <a:latin typeface="+mj-lt"/>
                        </a:rPr>
                        <a:t>Discrete Wavelet Transform</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Random Forest</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83.3%</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100%</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0" dirty="0">
                          <a:effectLst/>
                          <a:latin typeface="+mj-lt"/>
                          <a:ea typeface="等线" panose="02010600030101010101" pitchFamily="2" charset="-122"/>
                          <a:cs typeface="Times New Roman" panose="02020603050405020304" pitchFamily="18" charset="0"/>
                        </a:rPr>
                        <a:t>58.1%</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6801712"/>
                  </a:ext>
                </a:extLst>
              </a:tr>
              <a:tr h="560861">
                <a:tc>
                  <a:txBody>
                    <a:bodyPr/>
                    <a:lstStyle/>
                    <a:p>
                      <a:pPr algn="ctr"/>
                      <a:r>
                        <a:rPr lang="en-US" altLang="zh-CN" sz="1400" kern="100" dirty="0">
                          <a:effectLst/>
                          <a:latin typeface="+mj-lt"/>
                        </a:rPr>
                        <a:t>Discrete Wavelet Transform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rPr>
                        <a:t>Logistic Regression</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95.4%</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82%</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100%</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1606418"/>
                  </a:ext>
                </a:extLst>
              </a:tr>
              <a:tr h="560861">
                <a:tc>
                  <a:txBody>
                    <a:bodyPr/>
                    <a:lstStyle/>
                    <a:p>
                      <a:pPr algn="ctr"/>
                      <a:r>
                        <a:rPr lang="en-US" altLang="zh-CN" sz="1400" kern="100" dirty="0">
                          <a:effectLst/>
                          <a:latin typeface="+mj-lt"/>
                        </a:rPr>
                        <a:t>Discrete Wavelet Transform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mj-lt"/>
                        </a:rPr>
                        <a:t>SVM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100%</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100%</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100%</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6326133"/>
                  </a:ext>
                </a:extLst>
              </a:tr>
            </a:tbl>
          </a:graphicData>
        </a:graphic>
      </p:graphicFrame>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2E9BF25-28E8-56F2-55B7-720976183FB7}"/>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Accuracy Analysis</a:t>
            </a:r>
            <a:endParaRPr kumimoji="1" lang="zh-CN" altLang="en-US" sz="3200" dirty="0">
              <a:solidFill>
                <a:prstClr val="black">
                  <a:lumMod val="75000"/>
                  <a:lumOff val="25000"/>
                </a:prstClr>
              </a:solidFill>
              <a:latin typeface="Agency FB" panose="020B0503020202020204" pitchFamily="34" charset="0"/>
            </a:endParaRPr>
          </a:p>
        </p:txBody>
      </p:sp>
      <p:sp>
        <p:nvSpPr>
          <p:cNvPr id="4" name="文本框 3">
            <a:extLst>
              <a:ext uri="{FF2B5EF4-FFF2-40B4-BE49-F238E27FC236}">
                <a16:creationId xmlns:a16="http://schemas.microsoft.com/office/drawing/2014/main" id="{DB1D8AD3-8F8E-CC5C-0BAF-5F8465AF7D0B}"/>
              </a:ext>
            </a:extLst>
          </p:cNvPr>
          <p:cNvSpPr txBox="1"/>
          <p:nvPr/>
        </p:nvSpPr>
        <p:spPr>
          <a:xfrm>
            <a:off x="4639276" y="986297"/>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Classificatio</a:t>
            </a:r>
            <a:r>
              <a:rPr lang="en-US" altLang="zh-CN" b="1" dirty="0">
                <a:latin typeface="Times New Roman" panose="02020603050405020304" pitchFamily="18" charset="0"/>
                <a:ea typeface="等线" panose="02010600030101010101" pitchFamily="2" charset="-122"/>
              </a:rPr>
              <a:t>n for roughness</a:t>
            </a:r>
            <a:endParaRPr lang="zh-CN" altLang="en-US" dirty="0"/>
          </a:p>
        </p:txBody>
      </p:sp>
    </p:spTree>
    <p:extLst>
      <p:ext uri="{BB962C8B-B14F-4D97-AF65-F5344CB8AC3E}">
        <p14:creationId xmlns:p14="http://schemas.microsoft.com/office/powerpoint/2010/main" val="93898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2E9BF25-28E8-56F2-55B7-720976183FB7}"/>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Accuracy Analysis</a:t>
            </a:r>
            <a:endParaRPr kumimoji="1" lang="zh-CN" altLang="en-US" sz="3200" dirty="0">
              <a:solidFill>
                <a:prstClr val="black">
                  <a:lumMod val="75000"/>
                  <a:lumOff val="25000"/>
                </a:prstClr>
              </a:solidFill>
              <a:latin typeface="Agency FB" panose="020B0503020202020204" pitchFamily="34" charset="0"/>
            </a:endParaRPr>
          </a:p>
        </p:txBody>
      </p:sp>
      <p:sp>
        <p:nvSpPr>
          <p:cNvPr id="4" name="文本框 3">
            <a:extLst>
              <a:ext uri="{FF2B5EF4-FFF2-40B4-BE49-F238E27FC236}">
                <a16:creationId xmlns:a16="http://schemas.microsoft.com/office/drawing/2014/main" id="{DB1D8AD3-8F8E-CC5C-0BAF-5F8465AF7D0B}"/>
              </a:ext>
            </a:extLst>
          </p:cNvPr>
          <p:cNvSpPr txBox="1"/>
          <p:nvPr/>
        </p:nvSpPr>
        <p:spPr>
          <a:xfrm>
            <a:off x="4639276" y="986297"/>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Classificatio</a:t>
            </a:r>
            <a:r>
              <a:rPr lang="en-US" altLang="zh-CN" b="1" dirty="0">
                <a:latin typeface="Times New Roman" panose="02020603050405020304" pitchFamily="18" charset="0"/>
                <a:ea typeface="等线" panose="02010600030101010101" pitchFamily="2" charset="-122"/>
              </a:rPr>
              <a:t>n for obstacle</a:t>
            </a:r>
            <a:endParaRPr lang="zh-CN" altLang="en-US" dirty="0"/>
          </a:p>
        </p:txBody>
      </p:sp>
      <p:sp>
        <p:nvSpPr>
          <p:cNvPr id="5" name="文本框 4">
            <a:extLst>
              <a:ext uri="{FF2B5EF4-FFF2-40B4-BE49-F238E27FC236}">
                <a16:creationId xmlns:a16="http://schemas.microsoft.com/office/drawing/2014/main" id="{E5972995-2DB3-E359-4BF7-119DEECC8FFE}"/>
              </a:ext>
            </a:extLst>
          </p:cNvPr>
          <p:cNvSpPr txBox="1"/>
          <p:nvPr/>
        </p:nvSpPr>
        <p:spPr>
          <a:xfrm>
            <a:off x="2498550" y="1564500"/>
            <a:ext cx="1739341" cy="461665"/>
          </a:xfrm>
          <a:prstGeom prst="rect">
            <a:avLst/>
          </a:prstGeom>
          <a:noFill/>
        </p:spPr>
        <p:txBody>
          <a:bodyPr wrap="square">
            <a:spAutoFit/>
          </a:bodyPr>
          <a:lstStyle/>
          <a:p>
            <a:r>
              <a:rPr lang="en-US" altLang="zh-CN" sz="2400" b="1" dirty="0">
                <a:latin typeface="Times New Roman" panose="02020603050405020304" pitchFamily="18" charset="0"/>
                <a:ea typeface="等线" panose="02010600030101010101" pitchFamily="2" charset="-122"/>
              </a:rPr>
              <a:t>Train Set</a:t>
            </a:r>
            <a:endParaRPr lang="zh-CN" altLang="en-US" sz="2400" dirty="0"/>
          </a:p>
        </p:txBody>
      </p:sp>
      <p:sp>
        <p:nvSpPr>
          <p:cNvPr id="12" name="文本框 11">
            <a:extLst>
              <a:ext uri="{FF2B5EF4-FFF2-40B4-BE49-F238E27FC236}">
                <a16:creationId xmlns:a16="http://schemas.microsoft.com/office/drawing/2014/main" id="{0FAF0F5B-ACB6-18C5-619C-3A88E9F2A055}"/>
              </a:ext>
            </a:extLst>
          </p:cNvPr>
          <p:cNvSpPr txBox="1"/>
          <p:nvPr/>
        </p:nvSpPr>
        <p:spPr>
          <a:xfrm>
            <a:off x="8330780" y="1484707"/>
            <a:ext cx="1739341" cy="461665"/>
          </a:xfrm>
          <a:prstGeom prst="rect">
            <a:avLst/>
          </a:prstGeom>
          <a:noFill/>
        </p:spPr>
        <p:txBody>
          <a:bodyPr wrap="square">
            <a:spAutoFit/>
          </a:bodyPr>
          <a:lstStyle/>
          <a:p>
            <a:r>
              <a:rPr lang="en-US" altLang="zh-CN" sz="2400" b="1" dirty="0">
                <a:latin typeface="Times New Roman" panose="02020603050405020304" pitchFamily="18" charset="0"/>
                <a:ea typeface="等线" panose="02010600030101010101" pitchFamily="2" charset="-122"/>
              </a:rPr>
              <a:t>Test Set</a:t>
            </a:r>
            <a:endParaRPr lang="zh-CN" altLang="en-US" sz="2400" dirty="0"/>
          </a:p>
        </p:txBody>
      </p:sp>
      <p:pic>
        <p:nvPicPr>
          <p:cNvPr id="15" name="图片 14" descr="街道边的空地上&#10;&#10;描述已自动生成">
            <a:extLst>
              <a:ext uri="{FF2B5EF4-FFF2-40B4-BE49-F238E27FC236}">
                <a16:creationId xmlns:a16="http://schemas.microsoft.com/office/drawing/2014/main" id="{2D586276-9274-30DE-FB09-6A78687BD7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209" y="2212830"/>
            <a:ext cx="2009219" cy="1506914"/>
          </a:xfrm>
          <a:prstGeom prst="rect">
            <a:avLst/>
          </a:prstGeom>
        </p:spPr>
      </p:pic>
      <p:pic>
        <p:nvPicPr>
          <p:cNvPr id="16" name="图片 15" descr="石头的建筑&#10;&#10;描述已自动生成">
            <a:extLst>
              <a:ext uri="{FF2B5EF4-FFF2-40B4-BE49-F238E27FC236}">
                <a16:creationId xmlns:a16="http://schemas.microsoft.com/office/drawing/2014/main" id="{8E025598-904B-969D-2805-556555BD34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208" y="3719744"/>
            <a:ext cx="2009219" cy="1506915"/>
          </a:xfrm>
          <a:prstGeom prst="rect">
            <a:avLst/>
          </a:prstGeom>
        </p:spPr>
      </p:pic>
      <p:pic>
        <p:nvPicPr>
          <p:cNvPr id="20" name="图片 19" descr="街道边的空地上&#10;&#10;描述已自动生成">
            <a:extLst>
              <a:ext uri="{FF2B5EF4-FFF2-40B4-BE49-F238E27FC236}">
                <a16:creationId xmlns:a16="http://schemas.microsoft.com/office/drawing/2014/main" id="{7BFC68B3-3A59-4744-5C87-508F10EE2D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5593" y="2212830"/>
            <a:ext cx="2009219" cy="1506914"/>
          </a:xfrm>
          <a:prstGeom prst="rect">
            <a:avLst/>
          </a:prstGeom>
        </p:spPr>
      </p:pic>
      <p:pic>
        <p:nvPicPr>
          <p:cNvPr id="21" name="图片 20" descr="石头的建筑&#10;&#10;描述已自动生成">
            <a:extLst>
              <a:ext uri="{FF2B5EF4-FFF2-40B4-BE49-F238E27FC236}">
                <a16:creationId xmlns:a16="http://schemas.microsoft.com/office/drawing/2014/main" id="{6EC53273-00CA-1444-2146-F9B3EBBC0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592" y="3719744"/>
            <a:ext cx="2009219" cy="1506915"/>
          </a:xfrm>
          <a:prstGeom prst="rect">
            <a:avLst/>
          </a:prstGeom>
        </p:spPr>
      </p:pic>
      <p:pic>
        <p:nvPicPr>
          <p:cNvPr id="6" name="图片 5" descr="路旁的草地上站着&#10;&#10;描述已自动生成">
            <a:extLst>
              <a:ext uri="{FF2B5EF4-FFF2-40B4-BE49-F238E27FC236}">
                <a16:creationId xmlns:a16="http://schemas.microsoft.com/office/drawing/2014/main" id="{ECB6BC7A-4D4B-C159-5C24-E8E9355FDC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0037" y="3072904"/>
            <a:ext cx="2298478" cy="1293679"/>
          </a:xfrm>
          <a:prstGeom prst="rect">
            <a:avLst/>
          </a:prstGeom>
        </p:spPr>
      </p:pic>
      <p:pic>
        <p:nvPicPr>
          <p:cNvPr id="8" name="图片 7" descr="路旁的轨道上&#10;&#10;描述已自动生成">
            <a:extLst>
              <a:ext uri="{FF2B5EF4-FFF2-40B4-BE49-F238E27FC236}">
                <a16:creationId xmlns:a16="http://schemas.microsoft.com/office/drawing/2014/main" id="{52631B19-069C-B320-DCF8-347B68AAFA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037" y="4366583"/>
            <a:ext cx="2298478" cy="1293541"/>
          </a:xfrm>
          <a:prstGeom prst="rect">
            <a:avLst/>
          </a:prstGeom>
        </p:spPr>
      </p:pic>
      <p:pic>
        <p:nvPicPr>
          <p:cNvPr id="26" name="图片 25" descr="路旁的草地上站着&#10;&#10;描述已自动生成">
            <a:extLst>
              <a:ext uri="{FF2B5EF4-FFF2-40B4-BE49-F238E27FC236}">
                <a16:creationId xmlns:a16="http://schemas.microsoft.com/office/drawing/2014/main" id="{31F9EE3F-8E2F-405C-0189-77C091A33E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0037" y="3123567"/>
            <a:ext cx="2298478" cy="1293679"/>
          </a:xfrm>
          <a:prstGeom prst="rect">
            <a:avLst/>
          </a:prstGeom>
        </p:spPr>
      </p:pic>
      <p:pic>
        <p:nvPicPr>
          <p:cNvPr id="27" name="图片 26" descr="路旁的轨道上&#10;&#10;描述已自动生成">
            <a:extLst>
              <a:ext uri="{FF2B5EF4-FFF2-40B4-BE49-F238E27FC236}">
                <a16:creationId xmlns:a16="http://schemas.microsoft.com/office/drawing/2014/main" id="{848536EA-4CB5-AE9C-D547-DAC1E691C2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037" y="4417246"/>
            <a:ext cx="2298478" cy="1293541"/>
          </a:xfrm>
          <a:prstGeom prst="rect">
            <a:avLst/>
          </a:prstGeom>
        </p:spPr>
      </p:pic>
      <p:pic>
        <p:nvPicPr>
          <p:cNvPr id="28" name="图片 27" descr="路旁的草地上站着&#10;&#10;描述已自动生成">
            <a:extLst>
              <a:ext uri="{FF2B5EF4-FFF2-40B4-BE49-F238E27FC236}">
                <a16:creationId xmlns:a16="http://schemas.microsoft.com/office/drawing/2014/main" id="{A73937E5-12B1-A0A6-4E6D-154A93A8E8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5680" y="2212830"/>
            <a:ext cx="2298478" cy="1293679"/>
          </a:xfrm>
          <a:prstGeom prst="rect">
            <a:avLst/>
          </a:prstGeom>
        </p:spPr>
      </p:pic>
      <p:pic>
        <p:nvPicPr>
          <p:cNvPr id="29" name="图片 28" descr="路旁的轨道上&#10;&#10;描述已自动生成">
            <a:extLst>
              <a:ext uri="{FF2B5EF4-FFF2-40B4-BE49-F238E27FC236}">
                <a16:creationId xmlns:a16="http://schemas.microsoft.com/office/drawing/2014/main" id="{99F747C3-A226-AD1F-C769-158BD13DBA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5680" y="3506509"/>
            <a:ext cx="2298478" cy="1293541"/>
          </a:xfrm>
          <a:prstGeom prst="rect">
            <a:avLst/>
          </a:prstGeom>
        </p:spPr>
      </p:pic>
      <p:pic>
        <p:nvPicPr>
          <p:cNvPr id="10" name="图片 9" descr="在路上&#10;&#10;描述已自动生成">
            <a:extLst>
              <a:ext uri="{FF2B5EF4-FFF2-40B4-BE49-F238E27FC236}">
                <a16:creationId xmlns:a16="http://schemas.microsoft.com/office/drawing/2014/main" id="{61E04807-3F66-E349-C9B5-0B4325AE20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35678" y="4800050"/>
            <a:ext cx="2302196" cy="1293541"/>
          </a:xfrm>
          <a:prstGeom prst="rect">
            <a:avLst/>
          </a:prstGeom>
        </p:spPr>
      </p:pic>
      <p:pic>
        <p:nvPicPr>
          <p:cNvPr id="30" name="图片 29" descr="在路上&#10;&#10;描述已自动生成">
            <a:extLst>
              <a:ext uri="{FF2B5EF4-FFF2-40B4-BE49-F238E27FC236}">
                <a16:creationId xmlns:a16="http://schemas.microsoft.com/office/drawing/2014/main" id="{1903600B-9631-DE97-D9A1-4B300FBCB4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9207" y="5215262"/>
            <a:ext cx="2001785" cy="1506914"/>
          </a:xfrm>
          <a:prstGeom prst="rect">
            <a:avLst/>
          </a:prstGeom>
        </p:spPr>
      </p:pic>
      <p:pic>
        <p:nvPicPr>
          <p:cNvPr id="31" name="图片 30" descr="在路上&#10;&#10;描述已自动生成">
            <a:extLst>
              <a:ext uri="{FF2B5EF4-FFF2-40B4-BE49-F238E27FC236}">
                <a16:creationId xmlns:a16="http://schemas.microsoft.com/office/drawing/2014/main" id="{13482552-184E-C9BE-EC8E-2D948D49EA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3026" y="5226659"/>
            <a:ext cx="2001785" cy="1506914"/>
          </a:xfrm>
          <a:prstGeom prst="rect">
            <a:avLst/>
          </a:prstGeom>
        </p:spPr>
      </p:pic>
    </p:spTree>
    <p:extLst>
      <p:ext uri="{BB962C8B-B14F-4D97-AF65-F5344CB8AC3E}">
        <p14:creationId xmlns:p14="http://schemas.microsoft.com/office/powerpoint/2010/main" val="3917599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63427F2-6A7F-9508-E70E-8D0815E902DD}"/>
              </a:ext>
            </a:extLst>
          </p:cNvPr>
          <p:cNvGraphicFramePr>
            <a:graphicFrameLocks noGrp="1"/>
          </p:cNvGraphicFramePr>
          <p:nvPr/>
        </p:nvGraphicFramePr>
        <p:xfrm>
          <a:off x="992065" y="1746918"/>
          <a:ext cx="10207870" cy="4124785"/>
        </p:xfrm>
        <a:graphic>
          <a:graphicData uri="http://schemas.openxmlformats.org/drawingml/2006/table">
            <a:tbl>
              <a:tblPr firstRow="1" firstCol="1" bandRow="1">
                <a:tableStyleId>{5C22544A-7EE6-4342-B048-85BDC9FD1C3A}</a:tableStyleId>
              </a:tblPr>
              <a:tblGrid>
                <a:gridCol w="2461342">
                  <a:extLst>
                    <a:ext uri="{9D8B030D-6E8A-4147-A177-3AD203B41FA5}">
                      <a16:colId xmlns:a16="http://schemas.microsoft.com/office/drawing/2014/main" val="1529921046"/>
                    </a:ext>
                  </a:extLst>
                </a:gridCol>
                <a:gridCol w="2350233">
                  <a:extLst>
                    <a:ext uri="{9D8B030D-6E8A-4147-A177-3AD203B41FA5}">
                      <a16:colId xmlns:a16="http://schemas.microsoft.com/office/drawing/2014/main" val="1004398062"/>
                    </a:ext>
                  </a:extLst>
                </a:gridCol>
                <a:gridCol w="2153398">
                  <a:extLst>
                    <a:ext uri="{9D8B030D-6E8A-4147-A177-3AD203B41FA5}">
                      <a16:colId xmlns:a16="http://schemas.microsoft.com/office/drawing/2014/main" val="4209766332"/>
                    </a:ext>
                  </a:extLst>
                </a:gridCol>
                <a:gridCol w="1565031">
                  <a:extLst>
                    <a:ext uri="{9D8B030D-6E8A-4147-A177-3AD203B41FA5}">
                      <a16:colId xmlns:a16="http://schemas.microsoft.com/office/drawing/2014/main" val="1236347933"/>
                    </a:ext>
                  </a:extLst>
                </a:gridCol>
                <a:gridCol w="1677866">
                  <a:extLst>
                    <a:ext uri="{9D8B030D-6E8A-4147-A177-3AD203B41FA5}">
                      <a16:colId xmlns:a16="http://schemas.microsoft.com/office/drawing/2014/main" val="3994221329"/>
                    </a:ext>
                  </a:extLst>
                </a:gridCol>
              </a:tblGrid>
              <a:tr h="759619">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Method of Feature Extraction</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Classification Model</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Accuracy</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Precision</a:t>
                      </a:r>
                    </a:p>
                    <a:p>
                      <a:pPr algn="ctr"/>
                      <a:r>
                        <a:rPr lang="en-US" altLang="zh-CN" sz="1400" kern="100" dirty="0">
                          <a:effectLst/>
                          <a:latin typeface="+mj-lt"/>
                          <a:ea typeface="等线" panose="02010600030101010101" pitchFamily="2" charset="-122"/>
                          <a:cs typeface="Times New Roman" panose="02020603050405020304" pitchFamily="18" charset="0"/>
                        </a:rPr>
                        <a:t>(TP/(TP + FP))</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Recall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a:solidFill>
                            <a:schemeClr val="lt1"/>
                          </a:solidFill>
                          <a:effectLst/>
                          <a:latin typeface="+mn-lt"/>
                          <a:ea typeface="等线" panose="02010600030101010101" pitchFamily="2" charset="-122"/>
                          <a:cs typeface="Times New Roman" panose="02020603050405020304" pitchFamily="18" charset="0"/>
                        </a:rPr>
                        <a:t>(TP/(TP + FN))</a:t>
                      </a:r>
                      <a:endParaRPr lang="zh-CN" altLang="zh-CN" sz="1400" b="1" kern="100" dirty="0">
                        <a:solidFill>
                          <a:schemeClr val="lt1"/>
                        </a:solidFill>
                        <a:effectLst/>
                        <a:latin typeface="+mn-lt"/>
                        <a:ea typeface="等线" panose="02010600030101010101" pitchFamily="2" charset="-122"/>
                        <a:cs typeface="Times New Roman" panose="02020603050405020304" pitchFamily="18" charset="0"/>
                      </a:endParaRPr>
                    </a:p>
                    <a:p>
                      <a:pPr algn="ct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0479209"/>
                  </a:ext>
                </a:extLst>
              </a:tr>
              <a:tr h="560861">
                <a:tc>
                  <a:txBody>
                    <a:bodyPr/>
                    <a:lstStyle/>
                    <a:p>
                      <a:pPr algn="ctr"/>
                      <a:r>
                        <a:rPr lang="en-US" sz="1400" kern="100" dirty="0">
                          <a:effectLst/>
                          <a:latin typeface="+mj-lt"/>
                        </a:rPr>
                        <a:t>Fast Fourier Transform</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Random Forest</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96.4%</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67.6%</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0" dirty="0">
                          <a:effectLst/>
                          <a:latin typeface="+mj-lt"/>
                          <a:ea typeface="等线" panose="02010600030101010101" pitchFamily="2" charset="-122"/>
                          <a:cs typeface="Times New Roman" panose="02020603050405020304" pitchFamily="18" charset="0"/>
                        </a:rPr>
                        <a:t>100%</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3542403"/>
                  </a:ext>
                </a:extLst>
              </a:tr>
              <a:tr h="560861">
                <a:tc>
                  <a:txBody>
                    <a:bodyPr/>
                    <a:lstStyle/>
                    <a:p>
                      <a:pPr algn="ctr"/>
                      <a:r>
                        <a:rPr lang="en-US" altLang="zh-CN" sz="1400" kern="100" dirty="0">
                          <a:effectLst/>
                          <a:latin typeface="+mj-lt"/>
                        </a:rPr>
                        <a:t>Fast Fourier Transform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rPr>
                        <a:t>Logistic Regression</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dirty="0"/>
                        <a:t>82.1</a:t>
                      </a:r>
                      <a:r>
                        <a:rPr lang="en-US" altLang="zh-CN" sz="1400" kern="100" dirty="0">
                          <a:solidFill>
                            <a:schemeClr val="dk1"/>
                          </a:solidFill>
                          <a:effectLst/>
                          <a:latin typeface="+mn-lt"/>
                          <a:ea typeface="+mn-ea"/>
                          <a:cs typeface="+mn-cs"/>
                        </a:rPr>
                        <a:t>%</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59.5%</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dirty="0"/>
                        <a:t>32.4</a:t>
                      </a:r>
                      <a:r>
                        <a:rPr lang="en-US" altLang="zh-CN" sz="1400" kern="100" dirty="0">
                          <a:solidFill>
                            <a:schemeClr val="dk1"/>
                          </a:solidFill>
                          <a:effectLst/>
                          <a:latin typeface="+mn-lt"/>
                          <a:ea typeface="等线" panose="02010600030101010101" pitchFamily="2" charset="-122"/>
                          <a:cs typeface="Times New Roman" panose="02020603050405020304" pitchFamily="18" charset="0"/>
                        </a:rPr>
                        <a:t>%</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1744566"/>
                  </a:ext>
                </a:extLst>
              </a:tr>
              <a:tr h="560861">
                <a:tc>
                  <a:txBody>
                    <a:bodyPr/>
                    <a:lstStyle/>
                    <a:p>
                      <a:pPr algn="ctr"/>
                      <a:r>
                        <a:rPr lang="en-US" altLang="zh-CN" sz="1400" kern="100" dirty="0">
                          <a:effectLst/>
                          <a:latin typeface="+mj-lt"/>
                        </a:rPr>
                        <a:t>Fast Fourier Transform</a:t>
                      </a:r>
                      <a:endParaRPr lang="zh-CN" altLang="zh-CN" sz="1400" kern="100" dirty="0">
                        <a:effectLst/>
                        <a:latin typeface="+mj-lt"/>
                        <a:ea typeface="等线" panose="02010600030101010101" pitchFamily="2" charset="-122"/>
                        <a:cs typeface="Times New Roman" panose="02020603050405020304" pitchFamily="18" charset="0"/>
                      </a:endParaRPr>
                    </a:p>
                    <a:p>
                      <a:pPr algn="ct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mj-lt"/>
                        </a:rPr>
                        <a:t>SVM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mn-ea"/>
                          <a:cs typeface="+mn-cs"/>
                        </a:rPr>
                        <a:t>87.7%</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72%</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45.8%</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7730473"/>
                  </a:ext>
                </a:extLst>
              </a:tr>
              <a:tr h="560861">
                <a:tc>
                  <a:txBody>
                    <a:bodyPr/>
                    <a:lstStyle/>
                    <a:p>
                      <a:pPr algn="ctr"/>
                      <a:r>
                        <a:rPr lang="en-US" sz="1400" kern="100" dirty="0">
                          <a:effectLst/>
                          <a:latin typeface="+mj-lt"/>
                        </a:rPr>
                        <a:t>Discrete Wavelet Transform</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Random Forest</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99.4%</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94.5%</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0" dirty="0">
                          <a:effectLst/>
                          <a:latin typeface="+mj-lt"/>
                          <a:ea typeface="等线" panose="02010600030101010101" pitchFamily="2" charset="-122"/>
                          <a:cs typeface="Times New Roman" panose="02020603050405020304" pitchFamily="18" charset="0"/>
                        </a:rPr>
                        <a:t>100%</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6801712"/>
                  </a:ext>
                </a:extLst>
              </a:tr>
              <a:tr h="560861">
                <a:tc>
                  <a:txBody>
                    <a:bodyPr/>
                    <a:lstStyle/>
                    <a:p>
                      <a:pPr algn="ctr"/>
                      <a:r>
                        <a:rPr lang="en-US" altLang="zh-CN" sz="1400" kern="100" dirty="0">
                          <a:effectLst/>
                          <a:latin typeface="+mj-lt"/>
                        </a:rPr>
                        <a:t>Discrete Wavelet Transform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rPr>
                        <a:t>Logistic Regression</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dirty="0"/>
                        <a:t>96.5</a:t>
                      </a:r>
                      <a:r>
                        <a:rPr lang="en-US" altLang="zh-CN" sz="1400" kern="100" dirty="0">
                          <a:solidFill>
                            <a:schemeClr val="dk1"/>
                          </a:solidFill>
                          <a:effectLst/>
                          <a:latin typeface="+mn-lt"/>
                          <a:ea typeface="+mn-ea"/>
                          <a:cs typeface="+mn-cs"/>
                        </a:rPr>
                        <a:t>%</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81.1%</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dirty="0"/>
                        <a:t>85.7</a:t>
                      </a:r>
                      <a:r>
                        <a:rPr lang="en-US" altLang="zh-CN" sz="1400" kern="100" dirty="0">
                          <a:solidFill>
                            <a:schemeClr val="dk1"/>
                          </a:solidFill>
                          <a:effectLst/>
                          <a:latin typeface="+mn-lt"/>
                          <a:ea typeface="等线" panose="02010600030101010101" pitchFamily="2" charset="-122"/>
                          <a:cs typeface="Times New Roman" panose="02020603050405020304" pitchFamily="18" charset="0"/>
                        </a:rPr>
                        <a:t>%</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1606418"/>
                  </a:ext>
                </a:extLst>
              </a:tr>
              <a:tr h="560861">
                <a:tc>
                  <a:txBody>
                    <a:bodyPr/>
                    <a:lstStyle/>
                    <a:p>
                      <a:pPr algn="ctr"/>
                      <a:r>
                        <a:rPr lang="en-US" altLang="zh-CN" sz="1400" kern="100" dirty="0">
                          <a:effectLst/>
                          <a:latin typeface="+mj-lt"/>
                        </a:rPr>
                        <a:t>Discrete Wavelet Transform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mj-lt"/>
                        </a:rPr>
                        <a:t>SVM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mn-ea"/>
                          <a:cs typeface="+mn-cs"/>
                        </a:rPr>
                        <a:t>96.7%</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89.2%</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82.5%</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6326133"/>
                  </a:ext>
                </a:extLst>
              </a:tr>
            </a:tbl>
          </a:graphicData>
        </a:graphic>
      </p:graphicFrame>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2E9BF25-28E8-56F2-55B7-720976183FB7}"/>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Accuracy Analysis</a:t>
            </a:r>
            <a:endParaRPr kumimoji="1" lang="zh-CN" altLang="en-US" sz="3200" dirty="0">
              <a:solidFill>
                <a:prstClr val="black">
                  <a:lumMod val="75000"/>
                  <a:lumOff val="25000"/>
                </a:prstClr>
              </a:solidFill>
              <a:latin typeface="Agency FB" panose="020B0503020202020204" pitchFamily="34" charset="0"/>
            </a:endParaRPr>
          </a:p>
        </p:txBody>
      </p:sp>
      <p:sp>
        <p:nvSpPr>
          <p:cNvPr id="4" name="文本框 3">
            <a:extLst>
              <a:ext uri="{FF2B5EF4-FFF2-40B4-BE49-F238E27FC236}">
                <a16:creationId xmlns:a16="http://schemas.microsoft.com/office/drawing/2014/main" id="{DB1D8AD3-8F8E-CC5C-0BAF-5F8465AF7D0B}"/>
              </a:ext>
            </a:extLst>
          </p:cNvPr>
          <p:cNvSpPr txBox="1"/>
          <p:nvPr/>
        </p:nvSpPr>
        <p:spPr>
          <a:xfrm>
            <a:off x="4639276" y="986297"/>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Classificatio</a:t>
            </a:r>
            <a:r>
              <a:rPr lang="en-US" altLang="zh-CN" b="1" dirty="0">
                <a:latin typeface="Times New Roman" panose="02020603050405020304" pitchFamily="18" charset="0"/>
                <a:ea typeface="等线" panose="02010600030101010101" pitchFamily="2" charset="-122"/>
              </a:rPr>
              <a:t>n for obstacle</a:t>
            </a:r>
            <a:endParaRPr lang="zh-CN" altLang="en-US" dirty="0"/>
          </a:p>
        </p:txBody>
      </p:sp>
    </p:spTree>
    <p:extLst>
      <p:ext uri="{BB962C8B-B14F-4D97-AF65-F5344CB8AC3E}">
        <p14:creationId xmlns:p14="http://schemas.microsoft.com/office/powerpoint/2010/main" val="1400143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2E9BF25-28E8-56F2-55B7-720976183FB7}"/>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Accuracy Analysis</a:t>
            </a:r>
            <a:endParaRPr kumimoji="1" lang="zh-CN" altLang="en-US" sz="3200" dirty="0">
              <a:solidFill>
                <a:prstClr val="black">
                  <a:lumMod val="75000"/>
                  <a:lumOff val="25000"/>
                </a:prstClr>
              </a:solidFill>
              <a:latin typeface="Agency FB" panose="020B0503020202020204" pitchFamily="34" charset="0"/>
            </a:endParaRPr>
          </a:p>
        </p:txBody>
      </p:sp>
      <p:sp>
        <p:nvSpPr>
          <p:cNvPr id="4" name="文本框 3">
            <a:extLst>
              <a:ext uri="{FF2B5EF4-FFF2-40B4-BE49-F238E27FC236}">
                <a16:creationId xmlns:a16="http://schemas.microsoft.com/office/drawing/2014/main" id="{DB1D8AD3-8F8E-CC5C-0BAF-5F8465AF7D0B}"/>
              </a:ext>
            </a:extLst>
          </p:cNvPr>
          <p:cNvSpPr txBox="1"/>
          <p:nvPr/>
        </p:nvSpPr>
        <p:spPr>
          <a:xfrm>
            <a:off x="4639276" y="986297"/>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Classificatio</a:t>
            </a:r>
            <a:r>
              <a:rPr lang="en-US" altLang="zh-CN" b="1" dirty="0">
                <a:latin typeface="Times New Roman" panose="02020603050405020304" pitchFamily="18" charset="0"/>
                <a:ea typeface="等线" panose="02010600030101010101" pitchFamily="2" charset="-122"/>
              </a:rPr>
              <a:t>n for obstacle</a:t>
            </a:r>
            <a:endParaRPr lang="zh-CN" altLang="en-US" dirty="0"/>
          </a:p>
        </p:txBody>
      </p:sp>
      <p:sp>
        <p:nvSpPr>
          <p:cNvPr id="5" name="文本框 4">
            <a:extLst>
              <a:ext uri="{FF2B5EF4-FFF2-40B4-BE49-F238E27FC236}">
                <a16:creationId xmlns:a16="http://schemas.microsoft.com/office/drawing/2014/main" id="{E5972995-2DB3-E359-4BF7-119DEECC8FFE}"/>
              </a:ext>
            </a:extLst>
          </p:cNvPr>
          <p:cNvSpPr txBox="1"/>
          <p:nvPr/>
        </p:nvSpPr>
        <p:spPr>
          <a:xfrm>
            <a:off x="2498550" y="1564500"/>
            <a:ext cx="1739341" cy="461665"/>
          </a:xfrm>
          <a:prstGeom prst="rect">
            <a:avLst/>
          </a:prstGeom>
          <a:noFill/>
        </p:spPr>
        <p:txBody>
          <a:bodyPr wrap="square">
            <a:spAutoFit/>
          </a:bodyPr>
          <a:lstStyle/>
          <a:p>
            <a:r>
              <a:rPr lang="en-US" altLang="zh-CN" sz="2400" b="1" dirty="0">
                <a:latin typeface="Times New Roman" panose="02020603050405020304" pitchFamily="18" charset="0"/>
                <a:ea typeface="等线" panose="02010600030101010101" pitchFamily="2" charset="-122"/>
              </a:rPr>
              <a:t>Train Set</a:t>
            </a:r>
            <a:endParaRPr lang="zh-CN" altLang="en-US" sz="2400" dirty="0"/>
          </a:p>
        </p:txBody>
      </p:sp>
      <p:sp>
        <p:nvSpPr>
          <p:cNvPr id="12" name="文本框 11">
            <a:extLst>
              <a:ext uri="{FF2B5EF4-FFF2-40B4-BE49-F238E27FC236}">
                <a16:creationId xmlns:a16="http://schemas.microsoft.com/office/drawing/2014/main" id="{0FAF0F5B-ACB6-18C5-619C-3A88E9F2A055}"/>
              </a:ext>
            </a:extLst>
          </p:cNvPr>
          <p:cNvSpPr txBox="1"/>
          <p:nvPr/>
        </p:nvSpPr>
        <p:spPr>
          <a:xfrm>
            <a:off x="8330780" y="1484707"/>
            <a:ext cx="1739341" cy="461665"/>
          </a:xfrm>
          <a:prstGeom prst="rect">
            <a:avLst/>
          </a:prstGeom>
          <a:noFill/>
        </p:spPr>
        <p:txBody>
          <a:bodyPr wrap="square">
            <a:spAutoFit/>
          </a:bodyPr>
          <a:lstStyle/>
          <a:p>
            <a:r>
              <a:rPr lang="en-US" altLang="zh-CN" sz="2400" b="1" dirty="0">
                <a:latin typeface="Times New Roman" panose="02020603050405020304" pitchFamily="18" charset="0"/>
                <a:ea typeface="等线" panose="02010600030101010101" pitchFamily="2" charset="-122"/>
              </a:rPr>
              <a:t>Test Set</a:t>
            </a:r>
            <a:endParaRPr lang="zh-CN" altLang="en-US" sz="2400" dirty="0"/>
          </a:p>
        </p:txBody>
      </p:sp>
      <p:pic>
        <p:nvPicPr>
          <p:cNvPr id="15" name="图片 14" descr="街道边的空地上&#10;&#10;描述已自动生成">
            <a:extLst>
              <a:ext uri="{FF2B5EF4-FFF2-40B4-BE49-F238E27FC236}">
                <a16:creationId xmlns:a16="http://schemas.microsoft.com/office/drawing/2014/main" id="{2D586276-9274-30DE-FB09-6A78687BD7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209" y="2212830"/>
            <a:ext cx="2009219" cy="1506914"/>
          </a:xfrm>
          <a:prstGeom prst="rect">
            <a:avLst/>
          </a:prstGeom>
        </p:spPr>
      </p:pic>
      <p:pic>
        <p:nvPicPr>
          <p:cNvPr id="16" name="图片 15" descr="石头的建筑&#10;&#10;描述已自动生成">
            <a:extLst>
              <a:ext uri="{FF2B5EF4-FFF2-40B4-BE49-F238E27FC236}">
                <a16:creationId xmlns:a16="http://schemas.microsoft.com/office/drawing/2014/main" id="{8E025598-904B-969D-2805-556555BD34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208" y="3719744"/>
            <a:ext cx="2009219" cy="1506915"/>
          </a:xfrm>
          <a:prstGeom prst="rect">
            <a:avLst/>
          </a:prstGeom>
        </p:spPr>
      </p:pic>
      <p:pic>
        <p:nvPicPr>
          <p:cNvPr id="20" name="图片 19" descr="街道边的空地上&#10;&#10;描述已自动生成">
            <a:extLst>
              <a:ext uri="{FF2B5EF4-FFF2-40B4-BE49-F238E27FC236}">
                <a16:creationId xmlns:a16="http://schemas.microsoft.com/office/drawing/2014/main" id="{7BFC68B3-3A59-4744-5C87-508F10EE2D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8055" y="2213571"/>
            <a:ext cx="2009219" cy="1506914"/>
          </a:xfrm>
          <a:prstGeom prst="rect">
            <a:avLst/>
          </a:prstGeom>
        </p:spPr>
      </p:pic>
      <p:pic>
        <p:nvPicPr>
          <p:cNvPr id="21" name="图片 20" descr="石头的建筑&#10;&#10;描述已自动生成">
            <a:extLst>
              <a:ext uri="{FF2B5EF4-FFF2-40B4-BE49-F238E27FC236}">
                <a16:creationId xmlns:a16="http://schemas.microsoft.com/office/drawing/2014/main" id="{6EC53273-00CA-1444-2146-F9B3EBBC0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7274" y="2212830"/>
            <a:ext cx="2009219" cy="1506915"/>
          </a:xfrm>
          <a:prstGeom prst="rect">
            <a:avLst/>
          </a:prstGeom>
        </p:spPr>
      </p:pic>
      <p:pic>
        <p:nvPicPr>
          <p:cNvPr id="26" name="图片 25" descr="路旁的草地上站着&#10;&#10;描述已自动生成">
            <a:extLst>
              <a:ext uri="{FF2B5EF4-FFF2-40B4-BE49-F238E27FC236}">
                <a16:creationId xmlns:a16="http://schemas.microsoft.com/office/drawing/2014/main" id="{07C50769-287C-CF8A-AF98-A563BE411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0037" y="3072904"/>
            <a:ext cx="2298478" cy="1293679"/>
          </a:xfrm>
          <a:prstGeom prst="rect">
            <a:avLst/>
          </a:prstGeom>
        </p:spPr>
      </p:pic>
      <p:pic>
        <p:nvPicPr>
          <p:cNvPr id="27" name="图片 26" descr="路旁的轨道上&#10;&#10;描述已自动生成">
            <a:extLst>
              <a:ext uri="{FF2B5EF4-FFF2-40B4-BE49-F238E27FC236}">
                <a16:creationId xmlns:a16="http://schemas.microsoft.com/office/drawing/2014/main" id="{7FB576FE-68FA-E56A-5B54-246FC42A9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037" y="4366583"/>
            <a:ext cx="2298478" cy="1293541"/>
          </a:xfrm>
          <a:prstGeom prst="rect">
            <a:avLst/>
          </a:prstGeom>
        </p:spPr>
      </p:pic>
      <p:pic>
        <p:nvPicPr>
          <p:cNvPr id="31" name="图片 30" descr="路旁的草地上站着&#10;&#10;描述已自动生成">
            <a:extLst>
              <a:ext uri="{FF2B5EF4-FFF2-40B4-BE49-F238E27FC236}">
                <a16:creationId xmlns:a16="http://schemas.microsoft.com/office/drawing/2014/main" id="{47C3B6DB-BC39-3F88-2F38-C148B8E1C8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7661" y="2135321"/>
            <a:ext cx="2298478" cy="1293679"/>
          </a:xfrm>
          <a:prstGeom prst="rect">
            <a:avLst/>
          </a:prstGeom>
        </p:spPr>
      </p:pic>
      <p:pic>
        <p:nvPicPr>
          <p:cNvPr id="32" name="图片 31" descr="路旁的轨道上&#10;&#10;描述已自动生成">
            <a:extLst>
              <a:ext uri="{FF2B5EF4-FFF2-40B4-BE49-F238E27FC236}">
                <a16:creationId xmlns:a16="http://schemas.microsoft.com/office/drawing/2014/main" id="{9985BE4C-EA84-F22C-710C-621F29FF5C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7661" y="3429000"/>
            <a:ext cx="2298478" cy="1293541"/>
          </a:xfrm>
          <a:prstGeom prst="rect">
            <a:avLst/>
          </a:prstGeom>
        </p:spPr>
      </p:pic>
      <p:pic>
        <p:nvPicPr>
          <p:cNvPr id="33" name="图片 32" descr="在路上&#10;&#10;描述已自动生成">
            <a:extLst>
              <a:ext uri="{FF2B5EF4-FFF2-40B4-BE49-F238E27FC236}">
                <a16:creationId xmlns:a16="http://schemas.microsoft.com/office/drawing/2014/main" id="{7A98C03C-FED3-F6F8-9542-E1E95F1C01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67661" y="4726522"/>
            <a:ext cx="2302196" cy="1293541"/>
          </a:xfrm>
          <a:prstGeom prst="rect">
            <a:avLst/>
          </a:prstGeom>
        </p:spPr>
      </p:pic>
      <p:pic>
        <p:nvPicPr>
          <p:cNvPr id="6" name="图片 5" descr="街道边的空地上&#10;&#10;描述已自动生成">
            <a:extLst>
              <a:ext uri="{FF2B5EF4-FFF2-40B4-BE49-F238E27FC236}">
                <a16:creationId xmlns:a16="http://schemas.microsoft.com/office/drawing/2014/main" id="{10F283D8-5C14-11EF-A0CA-263F7704D7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3556" y="3725389"/>
            <a:ext cx="1970387" cy="1500529"/>
          </a:xfrm>
          <a:prstGeom prst="rect">
            <a:avLst/>
          </a:prstGeom>
        </p:spPr>
      </p:pic>
      <p:pic>
        <p:nvPicPr>
          <p:cNvPr id="8" name="图片 7" descr="在路上&#10;&#10;描述已自动生成">
            <a:extLst>
              <a:ext uri="{FF2B5EF4-FFF2-40B4-BE49-F238E27FC236}">
                <a16:creationId xmlns:a16="http://schemas.microsoft.com/office/drawing/2014/main" id="{4503F869-35EF-11C5-87BF-DAC8FBC05A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88052" y="3726129"/>
            <a:ext cx="2001785" cy="1506914"/>
          </a:xfrm>
          <a:prstGeom prst="rect">
            <a:avLst/>
          </a:prstGeom>
        </p:spPr>
      </p:pic>
      <p:pic>
        <p:nvPicPr>
          <p:cNvPr id="34" name="图片 33" descr="在路上&#10;&#10;描述已自动生成">
            <a:extLst>
              <a:ext uri="{FF2B5EF4-FFF2-40B4-BE49-F238E27FC236}">
                <a16:creationId xmlns:a16="http://schemas.microsoft.com/office/drawing/2014/main" id="{B4F7E103-31BE-D911-0A0A-C72A93B4AA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42" y="5225918"/>
            <a:ext cx="2001785" cy="1506914"/>
          </a:xfrm>
          <a:prstGeom prst="rect">
            <a:avLst/>
          </a:prstGeom>
        </p:spPr>
      </p:pic>
    </p:spTree>
    <p:extLst>
      <p:ext uri="{BB962C8B-B14F-4D97-AF65-F5344CB8AC3E}">
        <p14:creationId xmlns:p14="http://schemas.microsoft.com/office/powerpoint/2010/main" val="3065754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63427F2-6A7F-9508-E70E-8D0815E902DD}"/>
              </a:ext>
            </a:extLst>
          </p:cNvPr>
          <p:cNvGraphicFramePr>
            <a:graphicFrameLocks noGrp="1"/>
          </p:cNvGraphicFramePr>
          <p:nvPr>
            <p:extLst>
              <p:ext uri="{D42A27DB-BD31-4B8C-83A1-F6EECF244321}">
                <p14:modId xmlns:p14="http://schemas.microsoft.com/office/powerpoint/2010/main" val="874688382"/>
              </p:ext>
            </p:extLst>
          </p:nvPr>
        </p:nvGraphicFramePr>
        <p:xfrm>
          <a:off x="992065" y="1746918"/>
          <a:ext cx="10207870" cy="4124785"/>
        </p:xfrm>
        <a:graphic>
          <a:graphicData uri="http://schemas.openxmlformats.org/drawingml/2006/table">
            <a:tbl>
              <a:tblPr firstRow="1" firstCol="1" bandRow="1">
                <a:tableStyleId>{5C22544A-7EE6-4342-B048-85BDC9FD1C3A}</a:tableStyleId>
              </a:tblPr>
              <a:tblGrid>
                <a:gridCol w="2461342">
                  <a:extLst>
                    <a:ext uri="{9D8B030D-6E8A-4147-A177-3AD203B41FA5}">
                      <a16:colId xmlns:a16="http://schemas.microsoft.com/office/drawing/2014/main" val="1529921046"/>
                    </a:ext>
                  </a:extLst>
                </a:gridCol>
                <a:gridCol w="2350233">
                  <a:extLst>
                    <a:ext uri="{9D8B030D-6E8A-4147-A177-3AD203B41FA5}">
                      <a16:colId xmlns:a16="http://schemas.microsoft.com/office/drawing/2014/main" val="1004398062"/>
                    </a:ext>
                  </a:extLst>
                </a:gridCol>
                <a:gridCol w="2153398">
                  <a:extLst>
                    <a:ext uri="{9D8B030D-6E8A-4147-A177-3AD203B41FA5}">
                      <a16:colId xmlns:a16="http://schemas.microsoft.com/office/drawing/2014/main" val="4209766332"/>
                    </a:ext>
                  </a:extLst>
                </a:gridCol>
                <a:gridCol w="1565031">
                  <a:extLst>
                    <a:ext uri="{9D8B030D-6E8A-4147-A177-3AD203B41FA5}">
                      <a16:colId xmlns:a16="http://schemas.microsoft.com/office/drawing/2014/main" val="1236347933"/>
                    </a:ext>
                  </a:extLst>
                </a:gridCol>
                <a:gridCol w="1677866">
                  <a:extLst>
                    <a:ext uri="{9D8B030D-6E8A-4147-A177-3AD203B41FA5}">
                      <a16:colId xmlns:a16="http://schemas.microsoft.com/office/drawing/2014/main" val="3994221329"/>
                    </a:ext>
                  </a:extLst>
                </a:gridCol>
              </a:tblGrid>
              <a:tr h="759619">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Method of Feature Extraction</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Classification Model</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Accuracy</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Precision</a:t>
                      </a:r>
                    </a:p>
                    <a:p>
                      <a:pPr algn="ctr"/>
                      <a:r>
                        <a:rPr lang="en-US" altLang="zh-CN" sz="1400" kern="100" dirty="0">
                          <a:effectLst/>
                          <a:latin typeface="+mj-lt"/>
                          <a:ea typeface="等线" panose="02010600030101010101" pitchFamily="2" charset="-122"/>
                          <a:cs typeface="Times New Roman" panose="02020603050405020304" pitchFamily="18" charset="0"/>
                        </a:rPr>
                        <a:t>(TP/(TP + FP))</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Recall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a:solidFill>
                            <a:schemeClr val="lt1"/>
                          </a:solidFill>
                          <a:effectLst/>
                          <a:latin typeface="+mn-lt"/>
                          <a:ea typeface="等线" panose="02010600030101010101" pitchFamily="2" charset="-122"/>
                          <a:cs typeface="Times New Roman" panose="02020603050405020304" pitchFamily="18" charset="0"/>
                        </a:rPr>
                        <a:t>(TP/(TP + FN))</a:t>
                      </a:r>
                      <a:endParaRPr lang="zh-CN" altLang="zh-CN" sz="1400" b="1" kern="100" dirty="0">
                        <a:solidFill>
                          <a:schemeClr val="lt1"/>
                        </a:solidFill>
                        <a:effectLst/>
                        <a:latin typeface="+mn-lt"/>
                        <a:ea typeface="等线" panose="02010600030101010101" pitchFamily="2" charset="-122"/>
                        <a:cs typeface="Times New Roman" panose="02020603050405020304" pitchFamily="18" charset="0"/>
                      </a:endParaRPr>
                    </a:p>
                    <a:p>
                      <a:pPr algn="ct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0479209"/>
                  </a:ext>
                </a:extLst>
              </a:tr>
              <a:tr h="560861">
                <a:tc>
                  <a:txBody>
                    <a:bodyPr/>
                    <a:lstStyle/>
                    <a:p>
                      <a:pPr algn="ctr"/>
                      <a:r>
                        <a:rPr lang="en-US" sz="1400" kern="100" dirty="0">
                          <a:effectLst/>
                          <a:latin typeface="+mj-lt"/>
                        </a:rPr>
                        <a:t>Fast Fourier Transform</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Random Forest</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50.7%</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59.4%</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0" dirty="0">
                          <a:effectLst/>
                          <a:latin typeface="+mj-lt"/>
                          <a:ea typeface="等线" panose="02010600030101010101" pitchFamily="2" charset="-122"/>
                          <a:cs typeface="Times New Roman" panose="02020603050405020304" pitchFamily="18" charset="0"/>
                        </a:rPr>
                        <a:t>8.9%</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3542403"/>
                  </a:ext>
                </a:extLst>
              </a:tr>
              <a:tr h="560861">
                <a:tc>
                  <a:txBody>
                    <a:bodyPr/>
                    <a:lstStyle/>
                    <a:p>
                      <a:pPr algn="ctr"/>
                      <a:r>
                        <a:rPr lang="en-US" altLang="zh-CN" sz="1400" kern="100" dirty="0">
                          <a:effectLst/>
                          <a:latin typeface="+mj-lt"/>
                        </a:rPr>
                        <a:t>Fast Fourier Transform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rPr>
                        <a:t>Logistic Regression</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dirty="0"/>
                        <a:t>31.9</a:t>
                      </a:r>
                      <a:r>
                        <a:rPr lang="en-US" altLang="zh-CN" sz="1400" kern="100" dirty="0">
                          <a:solidFill>
                            <a:schemeClr val="dk1"/>
                          </a:solidFill>
                          <a:effectLst/>
                          <a:latin typeface="+mn-lt"/>
                          <a:ea typeface="+mn-ea"/>
                          <a:cs typeface="+mn-cs"/>
                        </a:rPr>
                        <a:t>%</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dirty="0"/>
                        <a:t>67.5</a:t>
                      </a:r>
                      <a:r>
                        <a:rPr lang="en-US" altLang="zh-CN" sz="1400" kern="100" dirty="0">
                          <a:solidFill>
                            <a:schemeClr val="dk1"/>
                          </a:solidFill>
                          <a:effectLst/>
                          <a:latin typeface="+mn-lt"/>
                          <a:ea typeface="等线" panose="02010600030101010101" pitchFamily="2" charset="-122"/>
                          <a:cs typeface="Times New Roman" panose="02020603050405020304" pitchFamily="18" charset="0"/>
                        </a:rPr>
                        <a:t>%</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a:t>4.75</a:t>
                      </a:r>
                      <a:r>
                        <a:rPr lang="en-US" altLang="zh-CN" sz="1400" kern="100" dirty="0">
                          <a:solidFill>
                            <a:schemeClr val="dk1"/>
                          </a:solidFill>
                          <a:effectLst/>
                          <a:latin typeface="+mn-lt"/>
                          <a:ea typeface="等线" panose="02010600030101010101" pitchFamily="2" charset="-122"/>
                          <a:cs typeface="Times New Roman" panose="02020603050405020304" pitchFamily="18" charset="0"/>
                        </a:rPr>
                        <a:t>%</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1744566"/>
                  </a:ext>
                </a:extLst>
              </a:tr>
              <a:tr h="560861">
                <a:tc>
                  <a:txBody>
                    <a:bodyPr/>
                    <a:lstStyle/>
                    <a:p>
                      <a:pPr algn="ctr"/>
                      <a:r>
                        <a:rPr lang="en-US" altLang="zh-CN" sz="1400" kern="100" dirty="0">
                          <a:effectLst/>
                          <a:latin typeface="+mj-lt"/>
                        </a:rPr>
                        <a:t>Fast Fourier Transform</a:t>
                      </a:r>
                      <a:endParaRPr lang="zh-CN" altLang="zh-CN" sz="1400" kern="100" dirty="0">
                        <a:effectLst/>
                        <a:latin typeface="+mj-lt"/>
                        <a:ea typeface="等线" panose="02010600030101010101" pitchFamily="2" charset="-122"/>
                        <a:cs typeface="Times New Roman" panose="02020603050405020304" pitchFamily="18" charset="0"/>
                      </a:endParaRPr>
                    </a:p>
                    <a:p>
                      <a:pPr algn="ct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mj-lt"/>
                        </a:rPr>
                        <a:t>SVM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mn-ea"/>
                          <a:cs typeface="+mn-cs"/>
                        </a:rPr>
                        <a:t>43.5%</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64.9%</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8.3%</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7730473"/>
                  </a:ext>
                </a:extLst>
              </a:tr>
              <a:tr h="560861">
                <a:tc>
                  <a:txBody>
                    <a:bodyPr/>
                    <a:lstStyle/>
                    <a:p>
                      <a:pPr algn="ctr"/>
                      <a:r>
                        <a:rPr lang="en-US" sz="1400" kern="100" dirty="0">
                          <a:effectLst/>
                          <a:latin typeface="+mj-lt"/>
                        </a:rPr>
                        <a:t>Discrete Wavelet Transform</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Random Forest</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mn-ea"/>
                          <a:cs typeface="+mn-cs"/>
                        </a:rPr>
                        <a:t>50.3%</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ea typeface="等线" panose="02010600030101010101" pitchFamily="2" charset="-122"/>
                          <a:cs typeface="Times New Roman" panose="02020603050405020304" pitchFamily="18" charset="0"/>
                        </a:rPr>
                        <a:t>75.7%</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mj-lt"/>
                        </a:rPr>
                        <a:t>10.6%</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6801712"/>
                  </a:ext>
                </a:extLst>
              </a:tr>
              <a:tr h="560861">
                <a:tc>
                  <a:txBody>
                    <a:bodyPr/>
                    <a:lstStyle/>
                    <a:p>
                      <a:pPr algn="ctr"/>
                      <a:r>
                        <a:rPr lang="en-US" altLang="zh-CN" sz="1400" kern="100" dirty="0">
                          <a:effectLst/>
                          <a:latin typeface="+mj-lt"/>
                        </a:rPr>
                        <a:t>Discrete Wavelet Transform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effectLst/>
                          <a:latin typeface="+mj-lt"/>
                        </a:rPr>
                        <a:t>Logistic Regression</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84.1%</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83.8%</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30.1%</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1606418"/>
                  </a:ext>
                </a:extLst>
              </a:tr>
              <a:tr h="560861">
                <a:tc>
                  <a:txBody>
                    <a:bodyPr/>
                    <a:lstStyle/>
                    <a:p>
                      <a:pPr algn="ctr"/>
                      <a:r>
                        <a:rPr lang="en-US" altLang="zh-CN" sz="1400" kern="100" dirty="0">
                          <a:effectLst/>
                          <a:latin typeface="+mj-lt"/>
                        </a:rPr>
                        <a:t>Discrete Wavelet Transform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mj-lt"/>
                        </a:rPr>
                        <a:t>SVM</a:t>
                      </a:r>
                      <a:endParaRPr lang="zh-CN" altLang="zh-CN" sz="1400" kern="100" dirty="0">
                        <a:effectLst/>
                        <a:latin typeface="+mj-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54.4%</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89.1%</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r>
                        <a:rPr lang="en-US" altLang="zh-CN" sz="1400" kern="100" dirty="0">
                          <a:solidFill>
                            <a:schemeClr val="dk1"/>
                          </a:solidFill>
                          <a:effectLst/>
                          <a:latin typeface="+mn-lt"/>
                          <a:ea typeface="等线" panose="02010600030101010101" pitchFamily="2" charset="-122"/>
                          <a:cs typeface="Times New Roman" panose="02020603050405020304" pitchFamily="18" charset="0"/>
                        </a:rPr>
                        <a:t>13.0%</a:t>
                      </a:r>
                      <a:endParaRPr lang="zh-CN" altLang="zh-CN" sz="1400" kern="100" dirty="0">
                        <a:solidFill>
                          <a:schemeClr val="dk1"/>
                        </a:solidFill>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6326133"/>
                  </a:ext>
                </a:extLst>
              </a:tr>
            </a:tbl>
          </a:graphicData>
        </a:graphic>
      </p:graphicFrame>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2E9BF25-28E8-56F2-55B7-720976183FB7}"/>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Accuracy Analysis</a:t>
            </a:r>
            <a:endParaRPr kumimoji="1" lang="zh-CN" altLang="en-US" sz="3200" dirty="0">
              <a:solidFill>
                <a:prstClr val="black">
                  <a:lumMod val="75000"/>
                  <a:lumOff val="25000"/>
                </a:prstClr>
              </a:solidFill>
              <a:latin typeface="Agency FB" panose="020B0503020202020204" pitchFamily="34" charset="0"/>
            </a:endParaRPr>
          </a:p>
        </p:txBody>
      </p:sp>
      <p:sp>
        <p:nvSpPr>
          <p:cNvPr id="4" name="文本框 3">
            <a:extLst>
              <a:ext uri="{FF2B5EF4-FFF2-40B4-BE49-F238E27FC236}">
                <a16:creationId xmlns:a16="http://schemas.microsoft.com/office/drawing/2014/main" id="{DB1D8AD3-8F8E-CC5C-0BAF-5F8465AF7D0B}"/>
              </a:ext>
            </a:extLst>
          </p:cNvPr>
          <p:cNvSpPr txBox="1"/>
          <p:nvPr/>
        </p:nvSpPr>
        <p:spPr>
          <a:xfrm>
            <a:off x="4639276" y="986297"/>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Classificatio</a:t>
            </a:r>
            <a:r>
              <a:rPr lang="en-US" altLang="zh-CN" b="1" dirty="0">
                <a:latin typeface="Times New Roman" panose="02020603050405020304" pitchFamily="18" charset="0"/>
                <a:ea typeface="等线" panose="02010600030101010101" pitchFamily="2" charset="-122"/>
              </a:rPr>
              <a:t>n for obstacle</a:t>
            </a:r>
            <a:endParaRPr lang="zh-CN" altLang="en-US" dirty="0"/>
          </a:p>
        </p:txBody>
      </p:sp>
    </p:spTree>
    <p:extLst>
      <p:ext uri="{BB962C8B-B14F-4D97-AF65-F5344CB8AC3E}">
        <p14:creationId xmlns:p14="http://schemas.microsoft.com/office/powerpoint/2010/main" val="2760248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D2C1ABB-9891-0558-A022-79E10AAC681F}"/>
              </a:ext>
            </a:extLst>
          </p:cNvPr>
          <p:cNvSpPr txBox="1">
            <a:spLocks/>
          </p:cNvSpPr>
          <p:nvPr/>
        </p:nvSpPr>
        <p:spPr>
          <a:xfrm>
            <a:off x="2940735" y="389196"/>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Speed Analysis</a:t>
            </a:r>
            <a:endParaRPr kumimoji="1" lang="zh-CN" altLang="en-US" sz="3200" dirty="0">
              <a:solidFill>
                <a:prstClr val="black">
                  <a:lumMod val="75000"/>
                  <a:lumOff val="25000"/>
                </a:prstClr>
              </a:solidFill>
              <a:latin typeface="Agency FB" panose="020B0503020202020204" pitchFamily="34" charset="0"/>
            </a:endParaRPr>
          </a:p>
        </p:txBody>
      </p:sp>
      <p:pic>
        <p:nvPicPr>
          <p:cNvPr id="6" name="图片 5">
            <a:extLst>
              <a:ext uri="{FF2B5EF4-FFF2-40B4-BE49-F238E27FC236}">
                <a16:creationId xmlns:a16="http://schemas.microsoft.com/office/drawing/2014/main" id="{7201FDE3-CB7D-4D18-5318-28B2FC3197E7}"/>
              </a:ext>
            </a:extLst>
          </p:cNvPr>
          <p:cNvPicPr>
            <a:picLocks noChangeAspect="1"/>
          </p:cNvPicPr>
          <p:nvPr/>
        </p:nvPicPr>
        <p:blipFill>
          <a:blip r:embed="rId2"/>
          <a:stretch>
            <a:fillRect/>
          </a:stretch>
        </p:blipFill>
        <p:spPr>
          <a:xfrm>
            <a:off x="1154562" y="1556207"/>
            <a:ext cx="3167188" cy="646634"/>
          </a:xfrm>
          <a:prstGeom prst="rect">
            <a:avLst/>
          </a:prstGeom>
        </p:spPr>
      </p:pic>
      <p:sp>
        <p:nvSpPr>
          <p:cNvPr id="7" name="箭头: 右 6">
            <a:extLst>
              <a:ext uri="{FF2B5EF4-FFF2-40B4-BE49-F238E27FC236}">
                <a16:creationId xmlns:a16="http://schemas.microsoft.com/office/drawing/2014/main" id="{E7A19E1D-9381-C67D-A378-2B8BFB6BE3B9}"/>
              </a:ext>
            </a:extLst>
          </p:cNvPr>
          <p:cNvSpPr/>
          <p:nvPr/>
        </p:nvSpPr>
        <p:spPr>
          <a:xfrm>
            <a:off x="4783015" y="1655320"/>
            <a:ext cx="2083777" cy="44840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6F1F10D-9410-6D4B-9A86-688BD6F8AEC0}"/>
              </a:ext>
            </a:extLst>
          </p:cNvPr>
          <p:cNvPicPr>
            <a:picLocks noChangeAspect="1"/>
          </p:cNvPicPr>
          <p:nvPr/>
        </p:nvPicPr>
        <p:blipFill>
          <a:blip r:embed="rId3"/>
          <a:stretch>
            <a:fillRect/>
          </a:stretch>
        </p:blipFill>
        <p:spPr>
          <a:xfrm>
            <a:off x="7177653" y="1556207"/>
            <a:ext cx="4539288" cy="596799"/>
          </a:xfrm>
          <a:prstGeom prst="rect">
            <a:avLst/>
          </a:prstGeom>
        </p:spPr>
      </p:pic>
      <p:sp>
        <p:nvSpPr>
          <p:cNvPr id="10" name="文本框 9">
            <a:extLst>
              <a:ext uri="{FF2B5EF4-FFF2-40B4-BE49-F238E27FC236}">
                <a16:creationId xmlns:a16="http://schemas.microsoft.com/office/drawing/2014/main" id="{788622D5-07AF-7B70-7BD7-2AA7420ECE94}"/>
              </a:ext>
            </a:extLst>
          </p:cNvPr>
          <p:cNvSpPr txBox="1"/>
          <p:nvPr/>
        </p:nvSpPr>
        <p:spPr>
          <a:xfrm>
            <a:off x="3789405" y="2840283"/>
            <a:ext cx="4261500" cy="460126"/>
          </a:xfrm>
          <a:prstGeom prst="rect">
            <a:avLst/>
          </a:prstGeom>
          <a:noFill/>
        </p:spPr>
        <p:txBody>
          <a:bodyPr wrap="square" rtlCol="0">
            <a:spAutoFit/>
          </a:bodyPr>
          <a:lstStyle/>
          <a:p>
            <a:pPr>
              <a:lnSpc>
                <a:spcPct val="130000"/>
              </a:lnSpc>
              <a:spcBef>
                <a:spcPts val="600"/>
              </a:spcBef>
            </a:pPr>
            <a:r>
              <a:rPr lang="en-US" altLang="zh-CN" sz="2000" kern="0" dirty="0">
                <a:ea typeface="微软雅黑" panose="020B0503020204020204" pitchFamily="34" charset="-122"/>
                <a:cs typeface="+mn-ea"/>
                <a:sym typeface="+mn-lt"/>
              </a:rPr>
              <a:t>The log includes the data with 225s.</a:t>
            </a:r>
            <a:endParaRPr lang="zh-CN" altLang="en-US" sz="2000" kern="0" dirty="0">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7B637C04-4B28-8B18-2643-607A471C739D}"/>
              </a:ext>
            </a:extLst>
          </p:cNvPr>
          <p:cNvSpPr txBox="1"/>
          <p:nvPr/>
        </p:nvSpPr>
        <p:spPr>
          <a:xfrm>
            <a:off x="3965250" y="3429000"/>
            <a:ext cx="4261500" cy="460126"/>
          </a:xfrm>
          <a:prstGeom prst="rect">
            <a:avLst/>
          </a:prstGeom>
          <a:noFill/>
        </p:spPr>
        <p:txBody>
          <a:bodyPr wrap="square" rtlCol="0">
            <a:spAutoFit/>
          </a:bodyPr>
          <a:lstStyle/>
          <a:p>
            <a:pPr>
              <a:lnSpc>
                <a:spcPct val="130000"/>
              </a:lnSpc>
              <a:spcBef>
                <a:spcPts val="600"/>
              </a:spcBef>
            </a:pPr>
            <a:r>
              <a:rPr lang="en-US" altLang="zh-CN" sz="2000" kern="0" dirty="0">
                <a:ea typeface="微软雅黑" panose="020B0503020204020204" pitchFamily="34" charset="-122"/>
                <a:cs typeface="+mn-ea"/>
                <a:sym typeface="+mn-lt"/>
              </a:rPr>
              <a:t>Every segmentation includes 10s.</a:t>
            </a:r>
            <a:endParaRPr lang="zh-CN" altLang="en-US" sz="2000" kern="0" dirty="0">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59A592D5-879C-5410-612F-99B27E775832}"/>
              </a:ext>
            </a:extLst>
          </p:cNvPr>
          <p:cNvSpPr txBox="1"/>
          <p:nvPr/>
        </p:nvSpPr>
        <p:spPr>
          <a:xfrm>
            <a:off x="3213568" y="4145713"/>
            <a:ext cx="5764863" cy="533672"/>
          </a:xfrm>
          <a:prstGeom prst="rect">
            <a:avLst/>
          </a:prstGeom>
          <a:noFill/>
        </p:spPr>
        <p:txBody>
          <a:bodyPr wrap="square" rtlCol="0">
            <a:spAutoFit/>
          </a:bodyPr>
          <a:lstStyle/>
          <a:p>
            <a:pPr>
              <a:lnSpc>
                <a:spcPct val="130000"/>
              </a:lnSpc>
              <a:spcBef>
                <a:spcPts val="600"/>
              </a:spcBef>
            </a:pPr>
            <a:r>
              <a:rPr lang="en-US" altLang="zh-CN" sz="2400" b="1" kern="0" dirty="0">
                <a:ea typeface="微软雅黑" panose="020B0503020204020204" pitchFamily="34" charset="-122"/>
                <a:cs typeface="+mn-ea"/>
                <a:sym typeface="+mn-lt"/>
              </a:rPr>
              <a:t>Every segmentation is processed within 0.1</a:t>
            </a:r>
            <a:endParaRPr lang="zh-CN" altLang="en-US" sz="2400" b="1" kern="0" dirty="0">
              <a:ea typeface="微软雅黑" panose="020B0503020204020204" pitchFamily="34" charset="-122"/>
              <a:cs typeface="+mn-ea"/>
              <a:sym typeface="+mn-lt"/>
            </a:endParaRPr>
          </a:p>
        </p:txBody>
      </p:sp>
    </p:spTree>
    <p:extLst>
      <p:ext uri="{BB962C8B-B14F-4D97-AF65-F5344CB8AC3E}">
        <p14:creationId xmlns:p14="http://schemas.microsoft.com/office/powerpoint/2010/main" val="2799492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5FE4190-BBA6-6B23-56B8-EFDDD106F4E1}"/>
              </a:ext>
            </a:extLst>
          </p:cNvPr>
          <p:cNvSpPr txBox="1">
            <a:spLocks/>
          </p:cNvSpPr>
          <p:nvPr/>
        </p:nvSpPr>
        <p:spPr>
          <a:xfrm>
            <a:off x="-1121352" y="375295"/>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Noise Analysis</a:t>
            </a:r>
            <a:endParaRPr kumimoji="1" lang="zh-CN" altLang="en-US" sz="3200" dirty="0">
              <a:solidFill>
                <a:prstClr val="black">
                  <a:lumMod val="75000"/>
                  <a:lumOff val="25000"/>
                </a:prstClr>
              </a:solidFill>
              <a:latin typeface="Agency FB" panose="020B0503020202020204" pitchFamily="34" charset="0"/>
            </a:endParaRPr>
          </a:p>
        </p:txBody>
      </p:sp>
      <p:pic>
        <p:nvPicPr>
          <p:cNvPr id="8" name="图片 7">
            <a:extLst>
              <a:ext uri="{FF2B5EF4-FFF2-40B4-BE49-F238E27FC236}">
                <a16:creationId xmlns:a16="http://schemas.microsoft.com/office/drawing/2014/main" id="{56F5FFC2-9AA8-6357-E3E8-139F4BBCD1F4}"/>
              </a:ext>
            </a:extLst>
          </p:cNvPr>
          <p:cNvPicPr>
            <a:picLocks noChangeAspect="1"/>
          </p:cNvPicPr>
          <p:nvPr/>
        </p:nvPicPr>
        <p:blipFill>
          <a:blip r:embed="rId2"/>
          <a:stretch>
            <a:fillRect/>
          </a:stretch>
        </p:blipFill>
        <p:spPr>
          <a:xfrm>
            <a:off x="4238479" y="-1"/>
            <a:ext cx="5415826" cy="6858000"/>
          </a:xfrm>
          <a:prstGeom prst="rect">
            <a:avLst/>
          </a:prstGeom>
        </p:spPr>
      </p:pic>
      <p:pic>
        <p:nvPicPr>
          <p:cNvPr id="5" name="图片 4" descr="街道边的空地上&#10;&#10;描述已自动生成">
            <a:extLst>
              <a:ext uri="{FF2B5EF4-FFF2-40B4-BE49-F238E27FC236}">
                <a16:creationId xmlns:a16="http://schemas.microsoft.com/office/drawing/2014/main" id="{D0B00BE8-CED7-83E8-91B0-139D208102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458" y="1367010"/>
            <a:ext cx="2009219" cy="1506914"/>
          </a:xfrm>
          <a:prstGeom prst="rect">
            <a:avLst/>
          </a:prstGeom>
        </p:spPr>
      </p:pic>
      <p:cxnSp>
        <p:nvCxnSpPr>
          <p:cNvPr id="3" name="直接箭头连接符 2">
            <a:extLst>
              <a:ext uri="{FF2B5EF4-FFF2-40B4-BE49-F238E27FC236}">
                <a16:creationId xmlns:a16="http://schemas.microsoft.com/office/drawing/2014/main" id="{9530D546-FAC5-D290-86F7-B23BDA5D630D}"/>
              </a:ext>
            </a:extLst>
          </p:cNvPr>
          <p:cNvCxnSpPr/>
          <p:nvPr/>
        </p:nvCxnSpPr>
        <p:spPr>
          <a:xfrm flipV="1">
            <a:off x="3009900" y="1417320"/>
            <a:ext cx="3512820" cy="4953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descr="石头的建筑&#10;&#10;描述已自动生成">
            <a:extLst>
              <a:ext uri="{FF2B5EF4-FFF2-40B4-BE49-F238E27FC236}">
                <a16:creationId xmlns:a16="http://schemas.microsoft.com/office/drawing/2014/main" id="{D2B28263-3AF0-052A-99A5-805BB2532E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458" y="3428999"/>
            <a:ext cx="2009219" cy="1506915"/>
          </a:xfrm>
          <a:prstGeom prst="rect">
            <a:avLst/>
          </a:prstGeom>
        </p:spPr>
      </p:pic>
      <p:cxnSp>
        <p:nvCxnSpPr>
          <p:cNvPr id="10" name="直接箭头连接符 9">
            <a:extLst>
              <a:ext uri="{FF2B5EF4-FFF2-40B4-BE49-F238E27FC236}">
                <a16:creationId xmlns:a16="http://schemas.microsoft.com/office/drawing/2014/main" id="{5C566876-7E65-9983-008E-4914072816D6}"/>
              </a:ext>
            </a:extLst>
          </p:cNvPr>
          <p:cNvCxnSpPr>
            <a:cxnSpLocks/>
          </p:cNvCxnSpPr>
          <p:nvPr/>
        </p:nvCxnSpPr>
        <p:spPr>
          <a:xfrm flipV="1">
            <a:off x="3009900" y="3726180"/>
            <a:ext cx="3192780" cy="45627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descr="夜晚的街道&#10;&#10;描述已自动生成">
            <a:extLst>
              <a:ext uri="{FF2B5EF4-FFF2-40B4-BE49-F238E27FC236}">
                <a16:creationId xmlns:a16="http://schemas.microsoft.com/office/drawing/2014/main" id="{55A5EDE8-46D2-2864-8EDA-FDF9755D7B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274" y="2120762"/>
            <a:ext cx="2009219" cy="1506324"/>
          </a:xfrm>
          <a:prstGeom prst="rect">
            <a:avLst/>
          </a:prstGeom>
        </p:spPr>
      </p:pic>
      <p:cxnSp>
        <p:nvCxnSpPr>
          <p:cNvPr id="12" name="直接箭头连接符 11">
            <a:extLst>
              <a:ext uri="{FF2B5EF4-FFF2-40B4-BE49-F238E27FC236}">
                <a16:creationId xmlns:a16="http://schemas.microsoft.com/office/drawing/2014/main" id="{0794D5B9-0DF7-3D60-470F-6C6F3CA8181C}"/>
              </a:ext>
            </a:extLst>
          </p:cNvPr>
          <p:cNvCxnSpPr>
            <a:cxnSpLocks/>
          </p:cNvCxnSpPr>
          <p:nvPr/>
        </p:nvCxnSpPr>
        <p:spPr>
          <a:xfrm flipH="1">
            <a:off x="8161020" y="3131820"/>
            <a:ext cx="1645920" cy="4191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descr="路旁的草地上站着&#10;&#10;描述已自动生成">
            <a:extLst>
              <a:ext uri="{FF2B5EF4-FFF2-40B4-BE49-F238E27FC236}">
                <a16:creationId xmlns:a16="http://schemas.microsoft.com/office/drawing/2014/main" id="{59851904-4A66-9817-4D0C-EC2F4AC9EA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458" y="5051173"/>
            <a:ext cx="2298478" cy="1293679"/>
          </a:xfrm>
          <a:prstGeom prst="rect">
            <a:avLst/>
          </a:prstGeom>
        </p:spPr>
      </p:pic>
      <p:pic>
        <p:nvPicPr>
          <p:cNvPr id="16" name="图片 15" descr="路旁的轨道上&#10;&#10;描述已自动生成">
            <a:extLst>
              <a:ext uri="{FF2B5EF4-FFF2-40B4-BE49-F238E27FC236}">
                <a16:creationId xmlns:a16="http://schemas.microsoft.com/office/drawing/2014/main" id="{AFA5E360-5DC3-060F-1B64-44394493E7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93522" y="625269"/>
            <a:ext cx="2298478" cy="1293541"/>
          </a:xfrm>
          <a:prstGeom prst="rect">
            <a:avLst/>
          </a:prstGeom>
        </p:spPr>
      </p:pic>
      <p:cxnSp>
        <p:nvCxnSpPr>
          <p:cNvPr id="17" name="直接箭头连接符 16">
            <a:extLst>
              <a:ext uri="{FF2B5EF4-FFF2-40B4-BE49-F238E27FC236}">
                <a16:creationId xmlns:a16="http://schemas.microsoft.com/office/drawing/2014/main" id="{BF772864-65C6-5E69-63BD-318AC32BB067}"/>
              </a:ext>
            </a:extLst>
          </p:cNvPr>
          <p:cNvCxnSpPr>
            <a:cxnSpLocks/>
          </p:cNvCxnSpPr>
          <p:nvPr/>
        </p:nvCxnSpPr>
        <p:spPr>
          <a:xfrm>
            <a:off x="3261946" y="5767754"/>
            <a:ext cx="2409092" cy="70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90D9781-8FB1-B0C0-16E5-70585402E86F}"/>
              </a:ext>
            </a:extLst>
          </p:cNvPr>
          <p:cNvCxnSpPr>
            <a:cxnSpLocks/>
          </p:cNvCxnSpPr>
          <p:nvPr/>
        </p:nvCxnSpPr>
        <p:spPr>
          <a:xfrm flipH="1">
            <a:off x="8161020" y="1417320"/>
            <a:ext cx="1645920" cy="2476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943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chemeClr val="accent5"/>
                </a:solidFill>
                <a:latin typeface="Agency FB" panose="020B0503020202020204" pitchFamily="34" charset="0"/>
                <a:ea typeface="微软雅黑" panose="020B0503020204020204" pitchFamily="34" charset="-122"/>
                <a:cs typeface="+mn-ea"/>
                <a:sym typeface="+mn-lt"/>
              </a:rPr>
              <a:t>Part 05</a:t>
            </a:r>
            <a:endParaRPr lang="zh-CN" altLang="en-US" sz="4800" kern="0" dirty="0">
              <a:solidFill>
                <a:schemeClr val="accent5"/>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chemeClr val="accent5"/>
                </a:solidFill>
                <a:latin typeface="方正正纤黑简体"/>
                <a:ea typeface="方正正纤黑简体"/>
                <a:cs typeface="Ebrima" panose="02000000000000000000" pitchFamily="2" charset="0"/>
              </a:rPr>
              <a:t>Future Work</a:t>
            </a:r>
            <a:endParaRPr lang="zh-CN" altLang="en-US" sz="2400" b="1" dirty="0">
              <a:solidFill>
                <a:schemeClr val="accent5"/>
              </a:solidFill>
              <a:latin typeface="方正正纤黑简体"/>
              <a:ea typeface="方正正纤黑简体"/>
              <a:cs typeface="Ebrima" panose="02000000000000000000" pitchFamily="2" charset="0"/>
            </a:endParaRP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6" name="组合 1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EC0A50D-C314-7997-1C04-DF28FF0B2DCF}"/>
              </a:ext>
            </a:extLst>
          </p:cNvPr>
          <p:cNvGrpSpPr/>
          <p:nvPr/>
        </p:nvGrpSpPr>
        <p:grpSpPr>
          <a:xfrm>
            <a:off x="5414596" y="1048374"/>
            <a:ext cx="1362808" cy="1381215"/>
            <a:chOff x="6737059" y="4731090"/>
            <a:chExt cx="517445" cy="517445"/>
          </a:xfrm>
        </p:grpSpPr>
        <p:sp>
          <p:nvSpPr>
            <p:cNvPr id="17" name="椭圆 16">
              <a:extLst>
                <a:ext uri="{FF2B5EF4-FFF2-40B4-BE49-F238E27FC236}">
                  <a16:creationId xmlns:a16="http://schemas.microsoft.com/office/drawing/2014/main" id="{0C57D505-7032-B2C6-D74A-F3EB1D4C5740}"/>
                </a:ext>
              </a:extLst>
            </p:cNvPr>
            <p:cNvSpPr/>
            <p:nvPr/>
          </p:nvSpPr>
          <p:spPr>
            <a:xfrm>
              <a:off x="6737059" y="4731090"/>
              <a:ext cx="517445" cy="517445"/>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21" name="Freeform 41">
              <a:extLst>
                <a:ext uri="{FF2B5EF4-FFF2-40B4-BE49-F238E27FC236}">
                  <a16:creationId xmlns:a16="http://schemas.microsoft.com/office/drawing/2014/main" id="{1BA8E1D3-E133-42D6-D600-073940124FFF}"/>
                </a:ext>
              </a:extLst>
            </p:cNvPr>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spTree>
    <p:extLst>
      <p:ext uri="{BB962C8B-B14F-4D97-AF65-F5344CB8AC3E}">
        <p14:creationId xmlns:p14="http://schemas.microsoft.com/office/powerpoint/2010/main" val="3002933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CF54BC28-580F-4D0E-5C7F-258CAED8FBED}"/>
              </a:ext>
            </a:extLst>
          </p:cNvPr>
          <p:cNvSpPr txBox="1">
            <a:spLocks/>
          </p:cNvSpPr>
          <p:nvPr/>
        </p:nvSpPr>
        <p:spPr>
          <a:xfrm>
            <a:off x="2748182" y="363874"/>
            <a:ext cx="6695634"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Data Transmission to Cloud Service through wireless with 4G module</a:t>
            </a:r>
            <a:endParaRPr kumimoji="1" lang="zh-CN" altLang="en-US" sz="3200" dirty="0">
              <a:solidFill>
                <a:prstClr val="black">
                  <a:lumMod val="75000"/>
                  <a:lumOff val="25000"/>
                </a:prstClr>
              </a:solidFill>
              <a:latin typeface="Agency FB" panose="020B0503020202020204" pitchFamily="34" charset="0"/>
            </a:endParaRPr>
          </a:p>
        </p:txBody>
      </p:sp>
      <p:pic>
        <p:nvPicPr>
          <p:cNvPr id="11" name="图片 10">
            <a:extLst>
              <a:ext uri="{FF2B5EF4-FFF2-40B4-BE49-F238E27FC236}">
                <a16:creationId xmlns:a16="http://schemas.microsoft.com/office/drawing/2014/main" id="{DD1C0532-B993-96B3-9DBF-9195A512E737}"/>
              </a:ext>
            </a:extLst>
          </p:cNvPr>
          <p:cNvPicPr>
            <a:picLocks noChangeAspect="1"/>
          </p:cNvPicPr>
          <p:nvPr/>
        </p:nvPicPr>
        <p:blipFill>
          <a:blip r:embed="rId2"/>
          <a:stretch>
            <a:fillRect/>
          </a:stretch>
        </p:blipFill>
        <p:spPr>
          <a:xfrm>
            <a:off x="1355971" y="2987246"/>
            <a:ext cx="9186051" cy="3159809"/>
          </a:xfrm>
          <a:prstGeom prst="rect">
            <a:avLst/>
          </a:prstGeom>
        </p:spPr>
      </p:pic>
      <p:sp>
        <p:nvSpPr>
          <p:cNvPr id="12" name="文本框 240">
            <a:extLst>
              <a:ext uri="{FF2B5EF4-FFF2-40B4-BE49-F238E27FC236}">
                <a16:creationId xmlns:a16="http://schemas.microsoft.com/office/drawing/2014/main" id="{150D14BB-C9AB-8B84-9979-4D75C17E3D33}"/>
              </a:ext>
            </a:extLst>
          </p:cNvPr>
          <p:cNvSpPr txBox="1"/>
          <p:nvPr/>
        </p:nvSpPr>
        <p:spPr>
          <a:xfrm>
            <a:off x="5115687" y="6147055"/>
            <a:ext cx="1959864" cy="2462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r>
              <a:rPr lang="en-US" sz="1600" kern="100" dirty="0" err="1">
                <a:effectLst/>
                <a:latin typeface="Times New Roman" panose="02020603050405020304" pitchFamily="18" charset="0"/>
                <a:ea typeface="等线 Light" panose="02010600030101010101" pitchFamily="2" charset="-122"/>
                <a:cs typeface="Times New Roman" panose="02020603050405020304" pitchFamily="18" charset="0"/>
              </a:rPr>
              <a:t>Onenet</a:t>
            </a:r>
            <a:r>
              <a:rPr lang="en-US" sz="1600" kern="100" dirty="0">
                <a:effectLst/>
                <a:latin typeface="Times New Roman" panose="02020603050405020304" pitchFamily="18" charset="0"/>
                <a:ea typeface="等线 Light" panose="02010600030101010101" pitchFamily="2" charset="-122"/>
                <a:cs typeface="Times New Roman" panose="02020603050405020304" pitchFamily="18" charset="0"/>
              </a:rPr>
              <a:t> Cloud Service</a:t>
            </a:r>
            <a:endParaRPr lang="zh-CN" sz="16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C02D6ED9-6014-3229-11D8-EDA8B05C9368}"/>
              </a:ext>
            </a:extLst>
          </p:cNvPr>
          <p:cNvPicPr>
            <a:picLocks noChangeAspect="1"/>
          </p:cNvPicPr>
          <p:nvPr/>
        </p:nvPicPr>
        <p:blipFill>
          <a:blip r:embed="rId3"/>
          <a:stretch>
            <a:fillRect/>
          </a:stretch>
        </p:blipFill>
        <p:spPr>
          <a:xfrm>
            <a:off x="5115687" y="1325880"/>
            <a:ext cx="1666621" cy="1428531"/>
          </a:xfrm>
          <a:prstGeom prst="rect">
            <a:avLst/>
          </a:prstGeom>
        </p:spPr>
      </p:pic>
      <p:sp>
        <p:nvSpPr>
          <p:cNvPr id="14" name="文本框 240">
            <a:extLst>
              <a:ext uri="{FF2B5EF4-FFF2-40B4-BE49-F238E27FC236}">
                <a16:creationId xmlns:a16="http://schemas.microsoft.com/office/drawing/2014/main" id="{FFC9C236-2922-8A89-2FAC-A0E4B97C43C7}"/>
              </a:ext>
            </a:extLst>
          </p:cNvPr>
          <p:cNvSpPr txBox="1"/>
          <p:nvPr/>
        </p:nvSpPr>
        <p:spPr>
          <a:xfrm>
            <a:off x="6699504" y="1917034"/>
            <a:ext cx="1959864" cy="2462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r>
              <a:rPr lang="en-US" sz="1600" kern="100" dirty="0">
                <a:effectLst/>
                <a:latin typeface="Times New Roman" panose="02020603050405020304" pitchFamily="18" charset="0"/>
                <a:ea typeface="等线 Light" panose="02010600030101010101" pitchFamily="2" charset="-122"/>
                <a:cs typeface="Times New Roman" panose="02020603050405020304" pitchFamily="18" charset="0"/>
              </a:rPr>
              <a:t>4G Module</a:t>
            </a:r>
            <a:endParaRPr lang="zh-CN" sz="16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4272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B3991F2-D5A2-5F78-92C2-ED7D0380AB7F}"/>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Introduction to Project</a:t>
            </a:r>
            <a:endParaRPr kumimoji="1" lang="zh-CN" altLang="en-US" sz="3200" dirty="0">
              <a:solidFill>
                <a:prstClr val="black">
                  <a:lumMod val="75000"/>
                  <a:lumOff val="25000"/>
                </a:prstClr>
              </a:solidFill>
              <a:latin typeface="Agency FB" panose="020B0503020202020204" pitchFamily="34" charset="0"/>
            </a:endParaRPr>
          </a:p>
        </p:txBody>
      </p:sp>
      <p:sp>
        <p:nvSpPr>
          <p:cNvPr id="3" name="TextBox 23">
            <a:extLst>
              <a:ext uri="{FF2B5EF4-FFF2-40B4-BE49-F238E27FC236}">
                <a16:creationId xmlns:a16="http://schemas.microsoft.com/office/drawing/2014/main" id="{28361D44-570D-F75E-9E3C-3D5D1F060254}"/>
              </a:ext>
            </a:extLst>
          </p:cNvPr>
          <p:cNvSpPr>
            <a:spLocks noChangeArrowheads="1"/>
          </p:cNvSpPr>
          <p:nvPr/>
        </p:nvSpPr>
        <p:spPr bwMode="auto">
          <a:xfrm>
            <a:off x="867867" y="1095665"/>
            <a:ext cx="2081724"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400" b="1" dirty="0">
                <a:solidFill>
                  <a:schemeClr val="tx1">
                    <a:lumMod val="75000"/>
                    <a:lumOff val="25000"/>
                  </a:schemeClr>
                </a:solidFill>
                <a:latin typeface="+mn-lt"/>
                <a:ea typeface="+mn-ea"/>
                <a:cs typeface="+mn-ea"/>
                <a:sym typeface="+mn-lt"/>
              </a:rPr>
              <a:t>Brief Summary</a:t>
            </a:r>
            <a:endParaRPr lang="zh-CN" altLang="en-US" sz="2400" b="1" dirty="0">
              <a:solidFill>
                <a:schemeClr val="tx1">
                  <a:lumMod val="75000"/>
                  <a:lumOff val="25000"/>
                </a:schemeClr>
              </a:solidFill>
              <a:latin typeface="+mn-lt"/>
              <a:ea typeface="+mn-ea"/>
              <a:cs typeface="+mn-ea"/>
              <a:sym typeface="+mn-lt"/>
            </a:endParaRPr>
          </a:p>
        </p:txBody>
      </p:sp>
      <p:sp>
        <p:nvSpPr>
          <p:cNvPr id="4" name="直接连接符 24">
            <a:extLst>
              <a:ext uri="{FF2B5EF4-FFF2-40B4-BE49-F238E27FC236}">
                <a16:creationId xmlns:a16="http://schemas.microsoft.com/office/drawing/2014/main" id="{BDA21555-4616-2942-E341-0ADECB4F66C6}"/>
              </a:ext>
            </a:extLst>
          </p:cNvPr>
          <p:cNvSpPr>
            <a:spLocks noChangeShapeType="1"/>
          </p:cNvSpPr>
          <p:nvPr/>
        </p:nvSpPr>
        <p:spPr bwMode="auto">
          <a:xfrm>
            <a:off x="1116105" y="1557329"/>
            <a:ext cx="2876392"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5" name="文本框 4">
            <a:extLst>
              <a:ext uri="{FF2B5EF4-FFF2-40B4-BE49-F238E27FC236}">
                <a16:creationId xmlns:a16="http://schemas.microsoft.com/office/drawing/2014/main" id="{8AC2669F-C3BD-B184-0BE5-49A004C6AA36}"/>
              </a:ext>
            </a:extLst>
          </p:cNvPr>
          <p:cNvSpPr txBox="1"/>
          <p:nvPr/>
        </p:nvSpPr>
        <p:spPr>
          <a:xfrm>
            <a:off x="867867" y="1626509"/>
            <a:ext cx="7478273" cy="734945"/>
          </a:xfrm>
          <a:prstGeom prst="rect">
            <a:avLst/>
          </a:prstGeom>
          <a:noFill/>
        </p:spPr>
        <p:txBody>
          <a:bodyPr wrap="square">
            <a:spAutoFit/>
          </a:bodyPr>
          <a:lstStyle/>
          <a:p>
            <a:pPr defTabSz="323850">
              <a:lnSpc>
                <a:spcPct val="120000"/>
              </a:lnSpc>
              <a:spcBef>
                <a:spcPts val="850"/>
              </a:spcBef>
              <a:defRPr/>
            </a:pPr>
            <a:r>
              <a:rPr lang="en-US" altLang="zh-CN" dirty="0">
                <a:solidFill>
                  <a:schemeClr val="tx1">
                    <a:lumMod val="75000"/>
                    <a:lumOff val="25000"/>
                  </a:schemeClr>
                </a:solidFill>
                <a:ea typeface="Arial Unicode MS" panose="020B0604020202020204" pitchFamily="34" charset="-122"/>
                <a:cs typeface="Arial Unicode MS" panose="020B0604020202020204" pitchFamily="34" charset="-122"/>
                <a:sym typeface="Lato" charset="0"/>
              </a:rPr>
              <a:t>We will build Low-cost road quality monitoring pipeline for Road Management and Maintenance Company and vehicle owners.</a:t>
            </a:r>
          </a:p>
        </p:txBody>
      </p:sp>
      <p:sp>
        <p:nvSpPr>
          <p:cNvPr id="6" name="TextBox 23">
            <a:extLst>
              <a:ext uri="{FF2B5EF4-FFF2-40B4-BE49-F238E27FC236}">
                <a16:creationId xmlns:a16="http://schemas.microsoft.com/office/drawing/2014/main" id="{DF47BD6F-D723-B8CD-E2FB-A9F19FA393DF}"/>
              </a:ext>
            </a:extLst>
          </p:cNvPr>
          <p:cNvSpPr>
            <a:spLocks noChangeArrowheads="1"/>
          </p:cNvSpPr>
          <p:nvPr/>
        </p:nvSpPr>
        <p:spPr bwMode="auto">
          <a:xfrm>
            <a:off x="867867" y="2647560"/>
            <a:ext cx="1264513"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400" b="1" dirty="0">
                <a:solidFill>
                  <a:schemeClr val="tx1">
                    <a:lumMod val="75000"/>
                    <a:lumOff val="25000"/>
                  </a:schemeClr>
                </a:solidFill>
                <a:latin typeface="+mn-lt"/>
                <a:ea typeface="+mn-ea"/>
                <a:cs typeface="+mn-ea"/>
                <a:sym typeface="+mn-lt"/>
              </a:rPr>
              <a:t>Problem</a:t>
            </a:r>
            <a:endParaRPr lang="zh-CN" altLang="en-US" sz="2400" b="1" dirty="0">
              <a:solidFill>
                <a:schemeClr val="tx1">
                  <a:lumMod val="75000"/>
                  <a:lumOff val="25000"/>
                </a:schemeClr>
              </a:solidFill>
              <a:latin typeface="+mn-lt"/>
              <a:ea typeface="+mn-ea"/>
              <a:cs typeface="+mn-ea"/>
              <a:sym typeface="+mn-lt"/>
            </a:endParaRPr>
          </a:p>
        </p:txBody>
      </p:sp>
      <p:sp>
        <p:nvSpPr>
          <p:cNvPr id="7" name="直接连接符 24">
            <a:extLst>
              <a:ext uri="{FF2B5EF4-FFF2-40B4-BE49-F238E27FC236}">
                <a16:creationId xmlns:a16="http://schemas.microsoft.com/office/drawing/2014/main" id="{6BCFD7A4-8B26-F359-FE6C-C5F49FF9B402}"/>
              </a:ext>
            </a:extLst>
          </p:cNvPr>
          <p:cNvSpPr>
            <a:spLocks noChangeShapeType="1"/>
          </p:cNvSpPr>
          <p:nvPr/>
        </p:nvSpPr>
        <p:spPr bwMode="auto">
          <a:xfrm>
            <a:off x="1116105" y="3105773"/>
            <a:ext cx="2876392"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8" name="文本框 7">
            <a:extLst>
              <a:ext uri="{FF2B5EF4-FFF2-40B4-BE49-F238E27FC236}">
                <a16:creationId xmlns:a16="http://schemas.microsoft.com/office/drawing/2014/main" id="{0FCDA0F3-2D30-839E-D75A-2B58E3248933}"/>
              </a:ext>
            </a:extLst>
          </p:cNvPr>
          <p:cNvSpPr txBox="1"/>
          <p:nvPr/>
        </p:nvSpPr>
        <p:spPr>
          <a:xfrm>
            <a:off x="867866" y="3192347"/>
            <a:ext cx="7843873" cy="1067343"/>
          </a:xfrm>
          <a:prstGeom prst="rect">
            <a:avLst/>
          </a:prstGeom>
          <a:noFill/>
        </p:spPr>
        <p:txBody>
          <a:bodyPr wrap="square">
            <a:spAutoFit/>
          </a:bodyPr>
          <a:lstStyle/>
          <a:p>
            <a:pPr defTabSz="323850">
              <a:lnSpc>
                <a:spcPct val="120000"/>
              </a:lnSpc>
              <a:spcBef>
                <a:spcPts val="850"/>
              </a:spcBef>
              <a:defRPr/>
            </a:pPr>
            <a:r>
              <a:rPr lang="en-US" altLang="zh-CN" dirty="0">
                <a:solidFill>
                  <a:schemeClr val="tx1">
                    <a:lumMod val="75000"/>
                    <a:lumOff val="25000"/>
                  </a:schemeClr>
                </a:solidFill>
                <a:ea typeface="Arial Unicode MS" panose="020B0604020202020204" pitchFamily="34" charset="-122"/>
                <a:cs typeface="Arial Unicode MS" panose="020B0604020202020204" pitchFamily="34" charset="-122"/>
                <a:sym typeface="Lato" charset="0"/>
              </a:rPr>
              <a:t>The road quality monitoring is expensive and updated slowly. The traditional road monitoring is carried out regularly through special vehicles, which needs a lot of cost and time.</a:t>
            </a:r>
          </a:p>
        </p:txBody>
      </p:sp>
      <p:pic>
        <p:nvPicPr>
          <p:cNvPr id="9" name="Picture 2">
            <a:extLst>
              <a:ext uri="{FF2B5EF4-FFF2-40B4-BE49-F238E27FC236}">
                <a16:creationId xmlns:a16="http://schemas.microsoft.com/office/drawing/2014/main" id="{11D5A934-A281-6B28-3EB1-D860D4B0C53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50"/>
          <a:stretch/>
        </p:blipFill>
        <p:spPr bwMode="auto">
          <a:xfrm>
            <a:off x="8959977" y="1554368"/>
            <a:ext cx="2812113" cy="18233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3">
            <a:extLst>
              <a:ext uri="{FF2B5EF4-FFF2-40B4-BE49-F238E27FC236}">
                <a16:creationId xmlns:a16="http://schemas.microsoft.com/office/drawing/2014/main" id="{29323127-846C-0FB3-D5B7-8426F8EB6ACD}"/>
              </a:ext>
            </a:extLst>
          </p:cNvPr>
          <p:cNvSpPr>
            <a:spLocks noChangeArrowheads="1"/>
          </p:cNvSpPr>
          <p:nvPr/>
        </p:nvSpPr>
        <p:spPr bwMode="auto">
          <a:xfrm>
            <a:off x="873005" y="4282577"/>
            <a:ext cx="1249060"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400" b="1" dirty="0">
                <a:solidFill>
                  <a:schemeClr val="tx1">
                    <a:lumMod val="75000"/>
                    <a:lumOff val="25000"/>
                  </a:schemeClr>
                </a:solidFill>
                <a:latin typeface="+mn-lt"/>
                <a:ea typeface="+mn-ea"/>
                <a:cs typeface="+mn-ea"/>
                <a:sym typeface="+mn-lt"/>
              </a:rPr>
              <a:t>Solution</a:t>
            </a:r>
            <a:endParaRPr lang="zh-CN" altLang="en-US" sz="2400" b="1" dirty="0">
              <a:solidFill>
                <a:schemeClr val="tx1">
                  <a:lumMod val="75000"/>
                  <a:lumOff val="25000"/>
                </a:schemeClr>
              </a:solidFill>
              <a:latin typeface="+mn-lt"/>
              <a:ea typeface="+mn-ea"/>
              <a:cs typeface="+mn-ea"/>
              <a:sym typeface="+mn-lt"/>
            </a:endParaRPr>
          </a:p>
        </p:txBody>
      </p:sp>
      <p:sp>
        <p:nvSpPr>
          <p:cNvPr id="11" name="直接连接符 24">
            <a:extLst>
              <a:ext uri="{FF2B5EF4-FFF2-40B4-BE49-F238E27FC236}">
                <a16:creationId xmlns:a16="http://schemas.microsoft.com/office/drawing/2014/main" id="{60C99186-ECF6-D5E9-DA3C-8335EF0014FF}"/>
              </a:ext>
            </a:extLst>
          </p:cNvPr>
          <p:cNvSpPr>
            <a:spLocks noChangeShapeType="1"/>
          </p:cNvSpPr>
          <p:nvPr/>
        </p:nvSpPr>
        <p:spPr bwMode="auto">
          <a:xfrm>
            <a:off x="1116105" y="4744242"/>
            <a:ext cx="2876392"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7E9B342D-7E38-D858-802E-FFFD4FD7493D}"/>
              </a:ext>
            </a:extLst>
          </p:cNvPr>
          <p:cNvSpPr txBox="1"/>
          <p:nvPr/>
        </p:nvSpPr>
        <p:spPr>
          <a:xfrm>
            <a:off x="867866" y="4864018"/>
            <a:ext cx="7843873" cy="734945"/>
          </a:xfrm>
          <a:prstGeom prst="rect">
            <a:avLst/>
          </a:prstGeom>
          <a:noFill/>
        </p:spPr>
        <p:txBody>
          <a:bodyPr wrap="square">
            <a:spAutoFit/>
          </a:bodyPr>
          <a:lstStyle/>
          <a:p>
            <a:pPr defTabSz="323850">
              <a:lnSpc>
                <a:spcPct val="120000"/>
              </a:lnSpc>
              <a:spcBef>
                <a:spcPts val="850"/>
              </a:spcBef>
              <a:defRPr/>
            </a:pPr>
            <a:r>
              <a:rPr lang="en-US" altLang="zh-CN" dirty="0">
                <a:solidFill>
                  <a:schemeClr val="tx1">
                    <a:lumMod val="75000"/>
                    <a:lumOff val="25000"/>
                  </a:schemeClr>
                </a:solidFill>
                <a:ea typeface="Arial Unicode MS" panose="020B0604020202020204" pitchFamily="34" charset="-122"/>
                <a:cs typeface="Arial Unicode MS" panose="020B0604020202020204" pitchFamily="34" charset="-122"/>
                <a:sym typeface="Lato" charset="0"/>
              </a:rPr>
              <a:t>Designing a device which can be placed on a bicycle or vehicle to transmit the position information and corresponding sensor data to the server in real time.</a:t>
            </a:r>
          </a:p>
        </p:txBody>
      </p:sp>
      <p:pic>
        <p:nvPicPr>
          <p:cNvPr id="13" name="图片 12">
            <a:extLst>
              <a:ext uri="{FF2B5EF4-FFF2-40B4-BE49-F238E27FC236}">
                <a16:creationId xmlns:a16="http://schemas.microsoft.com/office/drawing/2014/main" id="{6ED33A38-D050-A83E-EC73-4EC0D886D383}"/>
              </a:ext>
            </a:extLst>
          </p:cNvPr>
          <p:cNvPicPr>
            <a:picLocks noChangeAspect="1"/>
          </p:cNvPicPr>
          <p:nvPr/>
        </p:nvPicPr>
        <p:blipFill>
          <a:blip r:embed="rId3"/>
          <a:stretch>
            <a:fillRect/>
          </a:stretch>
        </p:blipFill>
        <p:spPr>
          <a:xfrm>
            <a:off x="8959977" y="3867017"/>
            <a:ext cx="2812113" cy="1692505"/>
          </a:xfrm>
          <a:prstGeom prst="rect">
            <a:avLst/>
          </a:prstGeom>
        </p:spPr>
      </p:pic>
    </p:spTree>
    <p:extLst>
      <p:ext uri="{BB962C8B-B14F-4D97-AF65-F5344CB8AC3E}">
        <p14:creationId xmlns:p14="http://schemas.microsoft.com/office/powerpoint/2010/main" val="900195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DC798E6-4B35-DE59-5613-CBE7DAB94634}"/>
              </a:ext>
            </a:extLst>
          </p:cNvPr>
          <p:cNvSpPr txBox="1">
            <a:spLocks/>
          </p:cNvSpPr>
          <p:nvPr/>
        </p:nvSpPr>
        <p:spPr>
          <a:xfrm>
            <a:off x="2984696" y="565042"/>
            <a:ext cx="6695634"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b="1" dirty="0"/>
              <a:t>Mobile App Development</a:t>
            </a:r>
            <a:endParaRPr kumimoji="1" lang="zh-CN" altLang="en-US" sz="3200" dirty="0">
              <a:solidFill>
                <a:prstClr val="black">
                  <a:lumMod val="75000"/>
                  <a:lumOff val="25000"/>
                </a:prstClr>
              </a:solidFill>
              <a:latin typeface="Agency FB" panose="020B0503020202020204" pitchFamily="34" charset="0"/>
            </a:endParaRPr>
          </a:p>
        </p:txBody>
      </p:sp>
      <p:sp>
        <p:nvSpPr>
          <p:cNvPr id="5" name="文本框 4">
            <a:extLst>
              <a:ext uri="{FF2B5EF4-FFF2-40B4-BE49-F238E27FC236}">
                <a16:creationId xmlns:a16="http://schemas.microsoft.com/office/drawing/2014/main" id="{A04550F5-4888-F2D3-5F7A-DDF36C954283}"/>
              </a:ext>
            </a:extLst>
          </p:cNvPr>
          <p:cNvSpPr txBox="1"/>
          <p:nvPr/>
        </p:nvSpPr>
        <p:spPr>
          <a:xfrm>
            <a:off x="598648" y="1437456"/>
            <a:ext cx="4312399" cy="461665"/>
          </a:xfrm>
          <a:prstGeom prst="rect">
            <a:avLst/>
          </a:prstGeom>
          <a:noFill/>
        </p:spPr>
        <p:txBody>
          <a:bodyPr wrap="none" rtlCol="0">
            <a:spAutoFit/>
          </a:bodyPr>
          <a:lstStyle/>
          <a:p>
            <a:r>
              <a:rPr lang="en-US" altLang="zh-CN" sz="2400" b="1" dirty="0"/>
              <a:t>Html Page showing the result</a:t>
            </a:r>
            <a:endParaRPr lang="zh-CN" altLang="en-US" sz="2400" b="1" dirty="0"/>
          </a:p>
        </p:txBody>
      </p:sp>
      <p:pic>
        <p:nvPicPr>
          <p:cNvPr id="6" name="图片 5">
            <a:extLst>
              <a:ext uri="{FF2B5EF4-FFF2-40B4-BE49-F238E27FC236}">
                <a16:creationId xmlns:a16="http://schemas.microsoft.com/office/drawing/2014/main" id="{C9E6A1EB-8B75-F70D-3328-88358E759F1F}"/>
              </a:ext>
            </a:extLst>
          </p:cNvPr>
          <p:cNvPicPr>
            <a:picLocks noChangeAspect="1"/>
          </p:cNvPicPr>
          <p:nvPr/>
        </p:nvPicPr>
        <p:blipFill>
          <a:blip r:embed="rId2"/>
          <a:stretch>
            <a:fillRect/>
          </a:stretch>
        </p:blipFill>
        <p:spPr>
          <a:xfrm>
            <a:off x="7214450" y="1984836"/>
            <a:ext cx="4675797" cy="3810325"/>
          </a:xfrm>
          <a:prstGeom prst="rect">
            <a:avLst/>
          </a:prstGeom>
        </p:spPr>
      </p:pic>
      <p:sp>
        <p:nvSpPr>
          <p:cNvPr id="7" name="文本框 6">
            <a:extLst>
              <a:ext uri="{FF2B5EF4-FFF2-40B4-BE49-F238E27FC236}">
                <a16:creationId xmlns:a16="http://schemas.microsoft.com/office/drawing/2014/main" id="{60898D30-04BD-5048-7E05-650786CEBCA0}"/>
              </a:ext>
            </a:extLst>
          </p:cNvPr>
          <p:cNvSpPr txBox="1"/>
          <p:nvPr/>
        </p:nvSpPr>
        <p:spPr>
          <a:xfrm>
            <a:off x="7686128" y="1437455"/>
            <a:ext cx="3568606" cy="461665"/>
          </a:xfrm>
          <a:prstGeom prst="rect">
            <a:avLst/>
          </a:prstGeom>
          <a:noFill/>
        </p:spPr>
        <p:txBody>
          <a:bodyPr wrap="none" rtlCol="0">
            <a:spAutoFit/>
          </a:bodyPr>
          <a:lstStyle/>
          <a:p>
            <a:r>
              <a:rPr lang="en-US" altLang="zh-CN" sz="2400" b="1" dirty="0"/>
              <a:t>Particular Designed App</a:t>
            </a:r>
            <a:endParaRPr lang="zh-CN" altLang="en-US" sz="2400" b="1" dirty="0"/>
          </a:p>
        </p:txBody>
      </p:sp>
      <p:cxnSp>
        <p:nvCxnSpPr>
          <p:cNvPr id="8" name="直接箭头连接符 7">
            <a:extLst>
              <a:ext uri="{FF2B5EF4-FFF2-40B4-BE49-F238E27FC236}">
                <a16:creationId xmlns:a16="http://schemas.microsoft.com/office/drawing/2014/main" id="{714A48B7-9DF2-6F1E-CBF4-D460A53A2D14}"/>
              </a:ext>
            </a:extLst>
          </p:cNvPr>
          <p:cNvCxnSpPr>
            <a:cxnSpLocks/>
          </p:cNvCxnSpPr>
          <p:nvPr/>
        </p:nvCxnSpPr>
        <p:spPr>
          <a:xfrm>
            <a:off x="5263793" y="1668288"/>
            <a:ext cx="16644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240">
            <a:extLst>
              <a:ext uri="{FF2B5EF4-FFF2-40B4-BE49-F238E27FC236}">
                <a16:creationId xmlns:a16="http://schemas.microsoft.com/office/drawing/2014/main" id="{89352E2F-0943-30A0-9AA4-621B08118AFC}"/>
              </a:ext>
            </a:extLst>
          </p:cNvPr>
          <p:cNvSpPr txBox="1"/>
          <p:nvPr/>
        </p:nvSpPr>
        <p:spPr>
          <a:xfrm>
            <a:off x="7202273" y="5880877"/>
            <a:ext cx="4536315" cy="49244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r>
              <a:rPr lang="en-US" altLang="zh-CN" sz="1600" dirty="0">
                <a:latin typeface="Times New Roman" panose="02020603050405020304" pitchFamily="18" charset="0"/>
                <a:cs typeface="Times New Roman" panose="02020603050405020304" pitchFamily="18" charset="0"/>
              </a:rPr>
              <a:t>App designed by some similar project</a:t>
            </a:r>
            <a:endParaRPr lang="zh-CN" altLang="en-US" sz="1600" dirty="0">
              <a:latin typeface="Times New Roman" panose="02020603050405020304" pitchFamily="18" charset="0"/>
              <a:cs typeface="Times New Roman" panose="02020603050405020304" pitchFamily="18" charset="0"/>
            </a:endParaRPr>
          </a:p>
          <a:p>
            <a:pPr algn="ctr"/>
            <a:endParaRPr lang="zh-CN" sz="16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pic>
        <p:nvPicPr>
          <p:cNvPr id="10" name="图片 9" descr="图形用户界面&#10;&#10;描述已自动生成">
            <a:extLst>
              <a:ext uri="{FF2B5EF4-FFF2-40B4-BE49-F238E27FC236}">
                <a16:creationId xmlns:a16="http://schemas.microsoft.com/office/drawing/2014/main" id="{403BBDD0-40BC-DDA1-6D4C-F6D7786A2C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495" y="2009788"/>
            <a:ext cx="6421345" cy="3637134"/>
          </a:xfrm>
          <a:prstGeom prst="rect">
            <a:avLst/>
          </a:prstGeom>
        </p:spPr>
      </p:pic>
      <p:sp>
        <p:nvSpPr>
          <p:cNvPr id="11" name="文本框 240">
            <a:extLst>
              <a:ext uri="{FF2B5EF4-FFF2-40B4-BE49-F238E27FC236}">
                <a16:creationId xmlns:a16="http://schemas.microsoft.com/office/drawing/2014/main" id="{3ABADB43-0FC6-7582-32FA-2107C75D6F2E}"/>
              </a:ext>
            </a:extLst>
          </p:cNvPr>
          <p:cNvSpPr txBox="1"/>
          <p:nvPr/>
        </p:nvSpPr>
        <p:spPr>
          <a:xfrm>
            <a:off x="1347009" y="5795161"/>
            <a:ext cx="4536315" cy="49244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r>
              <a:rPr lang="en-US" sz="1600" kern="100" dirty="0">
                <a:effectLst/>
                <a:latin typeface="Times New Roman" panose="02020603050405020304" pitchFamily="18" charset="0"/>
                <a:ea typeface="等线 Light" panose="02010600030101010101" pitchFamily="2" charset="-122"/>
                <a:cs typeface="Times New Roman" panose="02020603050405020304" pitchFamily="18" charset="0"/>
              </a:rPr>
              <a:t>Html Page showing Result</a:t>
            </a:r>
            <a:endParaRPr lang="zh-CN" altLang="en-US" sz="1600" dirty="0">
              <a:latin typeface="Times New Roman" panose="02020603050405020304" pitchFamily="18" charset="0"/>
              <a:cs typeface="Times New Roman" panose="02020603050405020304" pitchFamily="18" charset="0"/>
            </a:endParaRPr>
          </a:p>
          <a:p>
            <a:pPr algn="ctr"/>
            <a:endParaRPr lang="zh-CN" sz="16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88689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DC798E6-4B35-DE59-5613-CBE7DAB94634}"/>
              </a:ext>
            </a:extLst>
          </p:cNvPr>
          <p:cNvSpPr txBox="1">
            <a:spLocks/>
          </p:cNvSpPr>
          <p:nvPr/>
        </p:nvSpPr>
        <p:spPr>
          <a:xfrm>
            <a:off x="2984696" y="565042"/>
            <a:ext cx="6695634"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b="1" dirty="0"/>
              <a:t>Better dataset labelling</a:t>
            </a:r>
            <a:endParaRPr kumimoji="1" lang="zh-CN" altLang="en-US" sz="3200" dirty="0">
              <a:solidFill>
                <a:prstClr val="black">
                  <a:lumMod val="75000"/>
                  <a:lumOff val="25000"/>
                </a:prstClr>
              </a:solidFill>
              <a:latin typeface="Agency FB" panose="020B0503020202020204" pitchFamily="34" charset="0"/>
            </a:endParaRPr>
          </a:p>
        </p:txBody>
      </p:sp>
      <p:pic>
        <p:nvPicPr>
          <p:cNvPr id="1028" name="Picture 4" descr="Sensors 20 05564 g004 550">
            <a:extLst>
              <a:ext uri="{FF2B5EF4-FFF2-40B4-BE49-F238E27FC236}">
                <a16:creationId xmlns:a16="http://schemas.microsoft.com/office/drawing/2014/main" id="{6962F64C-8976-34A5-4B80-D236131CD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840" y="1646158"/>
            <a:ext cx="6052857" cy="3565683"/>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3B2BD701-9F4A-22DC-1CBC-FD0C21399A16}"/>
              </a:ext>
            </a:extLst>
          </p:cNvPr>
          <p:cNvSpPr txBox="1"/>
          <p:nvPr/>
        </p:nvSpPr>
        <p:spPr>
          <a:xfrm>
            <a:off x="864284" y="1507700"/>
            <a:ext cx="4240824" cy="1200329"/>
          </a:xfrm>
          <a:prstGeom prst="rect">
            <a:avLst/>
          </a:prstGeom>
          <a:noFill/>
        </p:spPr>
        <p:txBody>
          <a:bodyPr wrap="square">
            <a:spAutoFit/>
          </a:bodyPr>
          <a:lstStyle/>
          <a:p>
            <a:r>
              <a:rPr lang="en-US" altLang="zh-CN" sz="1800" dirty="0"/>
              <a:t>Use camera to record the road quality. </a:t>
            </a:r>
            <a:endParaRPr lang="en-US" altLang="zh-CN" dirty="0"/>
          </a:p>
          <a:p>
            <a:r>
              <a:rPr lang="en-US" altLang="zh-CN" sz="1800" dirty="0"/>
              <a:t>Comparing to labelling by recording the timestamps, the camera can tell the road quality more accurately and conveniently.</a:t>
            </a:r>
          </a:p>
        </p:txBody>
      </p:sp>
      <p:sp>
        <p:nvSpPr>
          <p:cNvPr id="14" name="文本框 240">
            <a:extLst>
              <a:ext uri="{FF2B5EF4-FFF2-40B4-BE49-F238E27FC236}">
                <a16:creationId xmlns:a16="http://schemas.microsoft.com/office/drawing/2014/main" id="{8FEA2ADC-C17F-BAF1-2AF4-20CEFC559F3C}"/>
              </a:ext>
            </a:extLst>
          </p:cNvPr>
          <p:cNvSpPr txBox="1"/>
          <p:nvPr/>
        </p:nvSpPr>
        <p:spPr>
          <a:xfrm>
            <a:off x="6621981" y="5211841"/>
            <a:ext cx="4536315" cy="49244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r>
              <a:rPr lang="en-US" altLang="zh-CN" sz="1600" dirty="0">
                <a:latin typeface="Times New Roman" panose="02020603050405020304" pitchFamily="18" charset="0"/>
                <a:cs typeface="Times New Roman" panose="02020603050405020304" pitchFamily="18" charset="0"/>
              </a:rPr>
              <a:t>Images from car camera</a:t>
            </a:r>
            <a:endParaRPr lang="zh-CN" altLang="en-US" sz="1600" dirty="0">
              <a:latin typeface="Times New Roman" panose="02020603050405020304" pitchFamily="18" charset="0"/>
              <a:cs typeface="Times New Roman" panose="02020603050405020304" pitchFamily="18" charset="0"/>
            </a:endParaRPr>
          </a:p>
          <a:p>
            <a:pPr algn="ctr"/>
            <a:endParaRPr lang="zh-CN" sz="16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43947BE0-433F-D362-47E2-3E4E1295F41D}"/>
              </a:ext>
            </a:extLst>
          </p:cNvPr>
          <p:cNvSpPr txBox="1"/>
          <p:nvPr/>
        </p:nvSpPr>
        <p:spPr>
          <a:xfrm>
            <a:off x="864284" y="2864646"/>
            <a:ext cx="4240824" cy="646331"/>
          </a:xfrm>
          <a:prstGeom prst="rect">
            <a:avLst/>
          </a:prstGeom>
          <a:noFill/>
        </p:spPr>
        <p:txBody>
          <a:bodyPr wrap="square">
            <a:spAutoFit/>
          </a:bodyPr>
          <a:lstStyle/>
          <a:p>
            <a:r>
              <a:rPr lang="en-US" altLang="zh-CN" dirty="0"/>
              <a:t>The quality of data decides the accuracy of model in great degree</a:t>
            </a:r>
            <a:r>
              <a:rPr lang="en-US" altLang="zh-CN" sz="1800" dirty="0"/>
              <a:t>.</a:t>
            </a:r>
          </a:p>
        </p:txBody>
      </p:sp>
      <p:pic>
        <p:nvPicPr>
          <p:cNvPr id="8" name="图片 7">
            <a:extLst>
              <a:ext uri="{FF2B5EF4-FFF2-40B4-BE49-F238E27FC236}">
                <a16:creationId xmlns:a16="http://schemas.microsoft.com/office/drawing/2014/main" id="{5A0BAB64-8169-5733-6937-837D1DEB1E4E}"/>
              </a:ext>
            </a:extLst>
          </p:cNvPr>
          <p:cNvPicPr>
            <a:picLocks noChangeAspect="1"/>
          </p:cNvPicPr>
          <p:nvPr/>
        </p:nvPicPr>
        <p:blipFill>
          <a:blip r:embed="rId3"/>
          <a:stretch>
            <a:fillRect/>
          </a:stretch>
        </p:blipFill>
        <p:spPr>
          <a:xfrm>
            <a:off x="1931003" y="4766519"/>
            <a:ext cx="2396955" cy="1223550"/>
          </a:xfrm>
          <a:prstGeom prst="rect">
            <a:avLst/>
          </a:prstGeom>
        </p:spPr>
      </p:pic>
      <p:pic>
        <p:nvPicPr>
          <p:cNvPr id="10" name="图片 9">
            <a:extLst>
              <a:ext uri="{FF2B5EF4-FFF2-40B4-BE49-F238E27FC236}">
                <a16:creationId xmlns:a16="http://schemas.microsoft.com/office/drawing/2014/main" id="{04128EB2-E210-E319-A9BA-F9BCDA4858CD}"/>
              </a:ext>
            </a:extLst>
          </p:cNvPr>
          <p:cNvPicPr>
            <a:picLocks noChangeAspect="1"/>
          </p:cNvPicPr>
          <p:nvPr/>
        </p:nvPicPr>
        <p:blipFill>
          <a:blip r:embed="rId4"/>
          <a:stretch>
            <a:fillRect/>
          </a:stretch>
        </p:blipFill>
        <p:spPr>
          <a:xfrm>
            <a:off x="4323655" y="5337201"/>
            <a:ext cx="2396955" cy="1201001"/>
          </a:xfrm>
          <a:prstGeom prst="rect">
            <a:avLst/>
          </a:prstGeom>
        </p:spPr>
      </p:pic>
      <p:pic>
        <p:nvPicPr>
          <p:cNvPr id="12" name="图片 11" descr="手机屏幕的截图&#10;&#10;描述已自动生成">
            <a:extLst>
              <a:ext uri="{FF2B5EF4-FFF2-40B4-BE49-F238E27FC236}">
                <a16:creationId xmlns:a16="http://schemas.microsoft.com/office/drawing/2014/main" id="{75E0EF4C-2AE2-41A6-283F-7F75F27CA6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108" y="3616638"/>
            <a:ext cx="1778896" cy="3162482"/>
          </a:xfrm>
          <a:prstGeom prst="rect">
            <a:avLst/>
          </a:prstGeom>
        </p:spPr>
      </p:pic>
      <p:pic>
        <p:nvPicPr>
          <p:cNvPr id="17" name="图片 16">
            <a:extLst>
              <a:ext uri="{FF2B5EF4-FFF2-40B4-BE49-F238E27FC236}">
                <a16:creationId xmlns:a16="http://schemas.microsoft.com/office/drawing/2014/main" id="{A7942EC7-B9EF-E04F-91EC-90AC575D690F}"/>
              </a:ext>
            </a:extLst>
          </p:cNvPr>
          <p:cNvPicPr>
            <a:picLocks noChangeAspect="1"/>
          </p:cNvPicPr>
          <p:nvPr/>
        </p:nvPicPr>
        <p:blipFill>
          <a:blip r:embed="rId6"/>
          <a:stretch>
            <a:fillRect/>
          </a:stretch>
        </p:blipFill>
        <p:spPr>
          <a:xfrm>
            <a:off x="1931004" y="3602944"/>
            <a:ext cx="2396955" cy="1171183"/>
          </a:xfrm>
          <a:prstGeom prst="rect">
            <a:avLst/>
          </a:prstGeom>
        </p:spPr>
      </p:pic>
      <p:pic>
        <p:nvPicPr>
          <p:cNvPr id="19" name="图片 18">
            <a:extLst>
              <a:ext uri="{FF2B5EF4-FFF2-40B4-BE49-F238E27FC236}">
                <a16:creationId xmlns:a16="http://schemas.microsoft.com/office/drawing/2014/main" id="{DA53EF51-B4B0-B3E5-BA9C-84E54CEB02B2}"/>
              </a:ext>
            </a:extLst>
          </p:cNvPr>
          <p:cNvPicPr>
            <a:picLocks noChangeAspect="1"/>
          </p:cNvPicPr>
          <p:nvPr/>
        </p:nvPicPr>
        <p:blipFill>
          <a:blip r:embed="rId7"/>
          <a:stretch>
            <a:fillRect/>
          </a:stretch>
        </p:blipFill>
        <p:spPr>
          <a:xfrm>
            <a:off x="6720609" y="5557107"/>
            <a:ext cx="2396955" cy="956746"/>
          </a:xfrm>
          <a:prstGeom prst="rect">
            <a:avLst/>
          </a:prstGeom>
        </p:spPr>
      </p:pic>
    </p:spTree>
    <p:extLst>
      <p:ext uri="{BB962C8B-B14F-4D97-AF65-F5344CB8AC3E}">
        <p14:creationId xmlns:p14="http://schemas.microsoft.com/office/powerpoint/2010/main" val="3196587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7724"/>
            <a:ext cx="12192000" cy="3791712"/>
          </a:xfrm>
          <a:prstGeom prst="rect">
            <a:avLst/>
          </a:prstGeom>
        </p:spPr>
      </p:pic>
      <p:grpSp>
        <p:nvGrpSpPr>
          <p:cNvPr id="10" name="组合 9"/>
          <p:cNvGrpSpPr/>
          <p:nvPr/>
        </p:nvGrpSpPr>
        <p:grpSpPr>
          <a:xfrm>
            <a:off x="5033569" y="5484313"/>
            <a:ext cx="513130" cy="500164"/>
            <a:chOff x="4286373" y="2157716"/>
            <a:chExt cx="840438" cy="819203"/>
          </a:xfrm>
          <a:solidFill>
            <a:srgbClr val="96D045"/>
          </a:solidFill>
        </p:grpSpPr>
        <p:sp>
          <p:nvSpPr>
            <p:cNvPr id="11" name="Oval 443"/>
            <p:cNvSpPr>
              <a:spLocks noChangeArrowheads="1"/>
            </p:cNvSpPr>
            <p:nvPr/>
          </p:nvSpPr>
          <p:spPr bwMode="auto">
            <a:xfrm>
              <a:off x="4286373" y="2572347"/>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2" name="Oval 444"/>
            <p:cNvSpPr>
              <a:spLocks noChangeArrowheads="1"/>
            </p:cNvSpPr>
            <p:nvPr/>
          </p:nvSpPr>
          <p:spPr bwMode="auto">
            <a:xfrm>
              <a:off x="4937936" y="2751163"/>
              <a:ext cx="188875" cy="188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3" name="Oval 445"/>
            <p:cNvSpPr>
              <a:spLocks noChangeArrowheads="1"/>
            </p:cNvSpPr>
            <p:nvPr/>
          </p:nvSpPr>
          <p:spPr bwMode="auto">
            <a:xfrm>
              <a:off x="4783707" y="2157716"/>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4" name="Oval 446"/>
            <p:cNvSpPr>
              <a:spLocks noChangeArrowheads="1"/>
            </p:cNvSpPr>
            <p:nvPr/>
          </p:nvSpPr>
          <p:spPr bwMode="auto">
            <a:xfrm>
              <a:off x="4365723" y="2330944"/>
              <a:ext cx="82703" cy="81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5" name="Oval 447"/>
            <p:cNvSpPr>
              <a:spLocks noChangeArrowheads="1"/>
            </p:cNvSpPr>
            <p:nvPr/>
          </p:nvSpPr>
          <p:spPr bwMode="auto">
            <a:xfrm>
              <a:off x="4978170" y="2386824"/>
              <a:ext cx="82703"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6" name="Oval 448"/>
            <p:cNvSpPr>
              <a:spLocks noChangeArrowheads="1"/>
            </p:cNvSpPr>
            <p:nvPr/>
          </p:nvSpPr>
          <p:spPr bwMode="auto">
            <a:xfrm>
              <a:off x="4509894" y="2897569"/>
              <a:ext cx="79350"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7" name="Oval 449"/>
            <p:cNvSpPr>
              <a:spLocks noChangeArrowheads="1"/>
            </p:cNvSpPr>
            <p:nvPr/>
          </p:nvSpPr>
          <p:spPr bwMode="auto">
            <a:xfrm>
              <a:off x="4584773" y="2466174"/>
              <a:ext cx="292812" cy="2950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Freeform 450"/>
            <p:cNvSpPr>
              <a:spLocks/>
            </p:cNvSpPr>
            <p:nvPr/>
          </p:nvSpPr>
          <p:spPr bwMode="auto">
            <a:xfrm>
              <a:off x="4419368" y="2381236"/>
              <a:ext cx="279401" cy="225756"/>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9" name="Freeform 451"/>
            <p:cNvSpPr>
              <a:spLocks/>
            </p:cNvSpPr>
            <p:nvPr/>
          </p:nvSpPr>
          <p:spPr bwMode="auto">
            <a:xfrm>
              <a:off x="4743473" y="2213596"/>
              <a:ext cx="282754" cy="41463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Freeform 452"/>
            <p:cNvSpPr>
              <a:spLocks/>
            </p:cNvSpPr>
            <p:nvPr/>
          </p:nvSpPr>
          <p:spPr bwMode="auto">
            <a:xfrm>
              <a:off x="4386958" y="2639403"/>
              <a:ext cx="321870" cy="31293"/>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1" name="Freeform 453"/>
            <p:cNvSpPr>
              <a:spLocks/>
            </p:cNvSpPr>
            <p:nvPr/>
          </p:nvSpPr>
          <p:spPr bwMode="auto">
            <a:xfrm>
              <a:off x="4531128" y="2684107"/>
              <a:ext cx="183287" cy="269342"/>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2" name="Freeform 454"/>
            <p:cNvSpPr>
              <a:spLocks/>
            </p:cNvSpPr>
            <p:nvPr/>
          </p:nvSpPr>
          <p:spPr bwMode="auto">
            <a:xfrm>
              <a:off x="4704357" y="2612580"/>
              <a:ext cx="358751" cy="258166"/>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
        <p:nvSpPr>
          <p:cNvPr id="23" name="Freeform 472"/>
          <p:cNvSpPr>
            <a:spLocks noEditPoints="1"/>
          </p:cNvSpPr>
          <p:nvPr/>
        </p:nvSpPr>
        <p:spPr bwMode="auto">
          <a:xfrm>
            <a:off x="6207591" y="5805319"/>
            <a:ext cx="488886" cy="531366"/>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4" name="Freeform 41"/>
          <p:cNvSpPr>
            <a:spLocks noEditPoints="1"/>
          </p:cNvSpPr>
          <p:nvPr/>
        </p:nvSpPr>
        <p:spPr bwMode="auto">
          <a:xfrm>
            <a:off x="7078278" y="5195646"/>
            <a:ext cx="414722" cy="417696"/>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13856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sp>
        <p:nvSpPr>
          <p:cNvPr id="412"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pSp>
        <p:nvGrpSpPr>
          <p:cNvPr id="3" name="组合 2"/>
          <p:cNvGrpSpPr/>
          <p:nvPr/>
        </p:nvGrpSpPr>
        <p:grpSpPr>
          <a:xfrm>
            <a:off x="4766350" y="4481115"/>
            <a:ext cx="523784" cy="505174"/>
            <a:chOff x="1860961" y="2224090"/>
            <a:chExt cx="750167" cy="723514"/>
          </a:xfrm>
          <a:solidFill>
            <a:srgbClr val="00ADA0"/>
          </a:solidFill>
        </p:grpSpPr>
        <p:sp>
          <p:nvSpPr>
            <p:cNvPr id="26" name="Freeform 252"/>
            <p:cNvSpPr>
              <a:spLocks/>
            </p:cNvSpPr>
            <p:nvPr/>
          </p:nvSpPr>
          <p:spPr bwMode="auto">
            <a:xfrm>
              <a:off x="1979008" y="2387833"/>
              <a:ext cx="514074" cy="559771"/>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27" name="Freeform 253"/>
            <p:cNvSpPr>
              <a:spLocks/>
            </p:cNvSpPr>
            <p:nvPr/>
          </p:nvSpPr>
          <p:spPr bwMode="auto">
            <a:xfrm>
              <a:off x="1860961" y="2224090"/>
              <a:ext cx="750167" cy="40745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sp>
        <p:nvSpPr>
          <p:cNvPr id="29"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523882" y="941379"/>
            <a:ext cx="5467718"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9600" dirty="0">
                <a:solidFill>
                  <a:srgbClr val="00ADA0"/>
                </a:solidFill>
                <a:latin typeface="Bell MT" panose="02020503060305020303" pitchFamily="18" charset="0"/>
              </a:rPr>
              <a:t>T</a:t>
            </a:r>
            <a:r>
              <a:rPr lang="en-US" altLang="zh-CN" sz="9600" dirty="0">
                <a:solidFill>
                  <a:srgbClr val="E34244"/>
                </a:solidFill>
                <a:latin typeface="Bell MT" panose="02020503060305020303" pitchFamily="18" charset="0"/>
              </a:rPr>
              <a:t>H</a:t>
            </a:r>
            <a:r>
              <a:rPr lang="en-US" altLang="zh-CN" sz="9600" dirty="0">
                <a:solidFill>
                  <a:srgbClr val="1EAC7F"/>
                </a:solidFill>
                <a:latin typeface="Bell MT" panose="02020503060305020303" pitchFamily="18" charset="0"/>
              </a:rPr>
              <a:t>A</a:t>
            </a:r>
            <a:r>
              <a:rPr lang="en-US" altLang="zh-CN" sz="9600" dirty="0">
                <a:solidFill>
                  <a:srgbClr val="FF6D31"/>
                </a:solidFill>
                <a:latin typeface="Bell MT" panose="02020503060305020303" pitchFamily="18" charset="0"/>
              </a:rPr>
              <a:t>N</a:t>
            </a:r>
            <a:r>
              <a:rPr lang="en-US" altLang="zh-CN" sz="9600" dirty="0">
                <a:solidFill>
                  <a:srgbClr val="00ADA0"/>
                </a:solidFill>
                <a:latin typeface="Bell MT" panose="02020503060305020303" pitchFamily="18" charset="0"/>
              </a:rPr>
              <a:t>K</a:t>
            </a:r>
            <a:r>
              <a:rPr lang="en-US" altLang="zh-CN" sz="9600" dirty="0">
                <a:solidFill>
                  <a:srgbClr val="F9A230"/>
                </a:solidFill>
                <a:latin typeface="Bell MT" panose="02020503060305020303" pitchFamily="18" charset="0"/>
              </a:rPr>
              <a:t>S</a:t>
            </a:r>
            <a:endParaRPr lang="zh-CN" altLang="en-US" sz="9600" dirty="0">
              <a:solidFill>
                <a:srgbClr val="F9A230"/>
              </a:solidFill>
              <a:latin typeface="Bell MT" panose="02020503060305020303" pitchFamily="18" charset="0"/>
              <a:ea typeface="冬青黑体简体中文 W3" panose="02010600030101010101" charset="-122"/>
              <a:cs typeface="Open Sans Light" panose="020B0604020202020204" charset="0"/>
            </a:endParaRPr>
          </a:p>
        </p:txBody>
      </p:sp>
    </p:spTree>
    <p:extLst>
      <p:ext uri="{BB962C8B-B14F-4D97-AF65-F5344CB8AC3E}">
        <p14:creationId xmlns:p14="http://schemas.microsoft.com/office/powerpoint/2010/main" val="308309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4FF76B2-EDFC-8791-CE6C-30D916B8925F}"/>
              </a:ext>
            </a:extLst>
          </p:cNvPr>
          <p:cNvSpPr txBox="1">
            <a:spLocks/>
          </p:cNvSpPr>
          <p:nvPr/>
        </p:nvSpPr>
        <p:spPr>
          <a:xfrm>
            <a:off x="2935879" y="86412"/>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High-level Requirements</a:t>
            </a:r>
            <a:endParaRPr kumimoji="1" lang="zh-CN" altLang="en-US" sz="3200" dirty="0">
              <a:solidFill>
                <a:prstClr val="black">
                  <a:lumMod val="75000"/>
                  <a:lumOff val="25000"/>
                </a:prstClr>
              </a:solidFill>
              <a:latin typeface="Agency FB" panose="020B0503020202020204" pitchFamily="34" charset="0"/>
            </a:endParaRPr>
          </a:p>
        </p:txBody>
      </p:sp>
      <p:grpSp>
        <p:nvGrpSpPr>
          <p:cNvPr id="3" name="组合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15859E3-E2E6-BC7F-8C59-EACAEC51096B}"/>
              </a:ext>
            </a:extLst>
          </p:cNvPr>
          <p:cNvGrpSpPr/>
          <p:nvPr/>
        </p:nvGrpSpPr>
        <p:grpSpPr>
          <a:xfrm>
            <a:off x="6233172" y="1192785"/>
            <a:ext cx="80578" cy="4684014"/>
            <a:chOff x="4600576" y="1419622"/>
            <a:chExt cx="56353" cy="2736304"/>
          </a:xfrm>
          <a:solidFill>
            <a:srgbClr val="156F6D"/>
          </a:solidFill>
        </p:grpSpPr>
        <p:cxnSp>
          <p:nvCxnSpPr>
            <p:cNvPr id="4" name="直接连接符 3">
              <a:extLst>
                <a:ext uri="{FF2B5EF4-FFF2-40B4-BE49-F238E27FC236}">
                  <a16:creationId xmlns:a16="http://schemas.microsoft.com/office/drawing/2014/main" id="{F67210FE-6E7D-9AAA-5425-4E3A3A235B79}"/>
                </a:ext>
              </a:extLst>
            </p:cNvPr>
            <p:cNvCxnSpPr/>
            <p:nvPr/>
          </p:nvCxnSpPr>
          <p:spPr>
            <a:xfrm>
              <a:off x="4628353" y="1419622"/>
              <a:ext cx="0" cy="273630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6FE7CC25-5657-85A4-054B-7ECF5A3A3853}"/>
                </a:ext>
              </a:extLst>
            </p:cNvPr>
            <p:cNvSpPr/>
            <p:nvPr/>
          </p:nvSpPr>
          <p:spPr>
            <a:xfrm>
              <a:off x="4600576" y="2164032"/>
              <a:ext cx="56353" cy="1301891"/>
            </a:xfrm>
            <a:prstGeom prst="rect">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grpSp>
      <p:grpSp>
        <p:nvGrpSpPr>
          <p:cNvPr id="31" name="组合 3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DC449F5-F1E9-5CED-EE22-B3C3D8FDCB82}"/>
              </a:ext>
            </a:extLst>
          </p:cNvPr>
          <p:cNvGrpSpPr/>
          <p:nvPr/>
        </p:nvGrpSpPr>
        <p:grpSpPr>
          <a:xfrm>
            <a:off x="262517" y="1192785"/>
            <a:ext cx="517445" cy="517445"/>
            <a:chOff x="6737059" y="4731090"/>
            <a:chExt cx="517445" cy="517445"/>
          </a:xfrm>
        </p:grpSpPr>
        <p:sp>
          <p:nvSpPr>
            <p:cNvPr id="32" name="椭圆 31">
              <a:extLst>
                <a:ext uri="{FF2B5EF4-FFF2-40B4-BE49-F238E27FC236}">
                  <a16:creationId xmlns:a16="http://schemas.microsoft.com/office/drawing/2014/main" id="{C2354C34-5C86-700C-166E-A45285A2C094}"/>
                </a:ext>
              </a:extLst>
            </p:cNvPr>
            <p:cNvSpPr/>
            <p:nvPr/>
          </p:nvSpPr>
          <p:spPr>
            <a:xfrm>
              <a:off x="6737059" y="4731090"/>
              <a:ext cx="517445" cy="517445"/>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33" name="Freeform 41">
              <a:extLst>
                <a:ext uri="{FF2B5EF4-FFF2-40B4-BE49-F238E27FC236}">
                  <a16:creationId xmlns:a16="http://schemas.microsoft.com/office/drawing/2014/main" id="{3F8E2E95-54EF-0D94-BED9-32113FA7C544}"/>
                </a:ext>
              </a:extLst>
            </p:cNvPr>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34" name="组合 3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C3F4730-752B-4C94-DC47-BA2356255B69}"/>
              </a:ext>
            </a:extLst>
          </p:cNvPr>
          <p:cNvGrpSpPr/>
          <p:nvPr/>
        </p:nvGrpSpPr>
        <p:grpSpPr>
          <a:xfrm>
            <a:off x="267233" y="2708102"/>
            <a:ext cx="517445" cy="517445"/>
            <a:chOff x="6737059" y="3386940"/>
            <a:chExt cx="517445" cy="517445"/>
          </a:xfrm>
        </p:grpSpPr>
        <p:sp>
          <p:nvSpPr>
            <p:cNvPr id="35" name="椭圆 34">
              <a:extLst>
                <a:ext uri="{FF2B5EF4-FFF2-40B4-BE49-F238E27FC236}">
                  <a16:creationId xmlns:a16="http://schemas.microsoft.com/office/drawing/2014/main" id="{2DCB305B-CFC0-622E-BA04-94627BA0C869}"/>
                </a:ext>
              </a:extLst>
            </p:cNvPr>
            <p:cNvSpPr/>
            <p:nvPr/>
          </p:nvSpPr>
          <p:spPr>
            <a:xfrm>
              <a:off x="6737059" y="3386940"/>
              <a:ext cx="517445" cy="517445"/>
            </a:xfrm>
            <a:prstGeom prst="ellipse">
              <a:avLst/>
            </a:prstGeom>
            <a:solidFill>
              <a:srgbClr val="EF5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36" name="Freeform 41">
              <a:extLst>
                <a:ext uri="{FF2B5EF4-FFF2-40B4-BE49-F238E27FC236}">
                  <a16:creationId xmlns:a16="http://schemas.microsoft.com/office/drawing/2014/main" id="{FBD5F39F-2CC4-1FE9-4936-A87BDD1F42E0}"/>
                </a:ext>
              </a:extLst>
            </p:cNvPr>
            <p:cNvSpPr>
              <a:spLocks noEditPoints="1"/>
            </p:cNvSpPr>
            <p:nvPr/>
          </p:nvSpPr>
          <p:spPr bwMode="auto">
            <a:xfrm>
              <a:off x="6818234" y="346684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37" name="组合 3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3B621AC-C3FB-1275-1858-225D7590E58B}"/>
              </a:ext>
            </a:extLst>
          </p:cNvPr>
          <p:cNvGrpSpPr/>
          <p:nvPr/>
        </p:nvGrpSpPr>
        <p:grpSpPr>
          <a:xfrm>
            <a:off x="1014290" y="1192785"/>
            <a:ext cx="5384197" cy="1184941"/>
            <a:chOff x="9045566" y="3329855"/>
            <a:chExt cx="5384197" cy="1184941"/>
          </a:xfrm>
        </p:grpSpPr>
        <p:sp>
          <p:nvSpPr>
            <p:cNvPr id="38" name="TextBox 15">
              <a:extLst>
                <a:ext uri="{FF2B5EF4-FFF2-40B4-BE49-F238E27FC236}">
                  <a16:creationId xmlns:a16="http://schemas.microsoft.com/office/drawing/2014/main" id="{A91879F0-C798-1D80-0242-109A31E877BB}"/>
                </a:ext>
              </a:extLst>
            </p:cNvPr>
            <p:cNvSpPr txBox="1"/>
            <p:nvPr/>
          </p:nvSpPr>
          <p:spPr>
            <a:xfrm>
              <a:off x="9045566" y="3329855"/>
              <a:ext cx="3752632" cy="461665"/>
            </a:xfrm>
            <a:prstGeom prst="rect">
              <a:avLst/>
            </a:prstGeom>
            <a:noFill/>
          </p:spPr>
          <p:txBody>
            <a:bodyPr wrap="square" rtlCol="0">
              <a:spAutoFit/>
            </a:bodyPr>
            <a:lstStyle/>
            <a:p>
              <a:pPr defTabSz="914377"/>
              <a:r>
                <a:rPr lang="en-US" sz="2400" b="1" dirty="0">
                  <a:solidFill>
                    <a:srgbClr val="1FB4C2"/>
                  </a:solidFill>
                  <a:cs typeface="+mn-ea"/>
                  <a:sym typeface="+mn-lt"/>
                </a:rPr>
                <a:t>Exclude influence of noise</a:t>
              </a:r>
            </a:p>
          </p:txBody>
        </p:sp>
        <p:sp>
          <p:nvSpPr>
            <p:cNvPr id="39" name="Rectangle 16">
              <a:extLst>
                <a:ext uri="{FF2B5EF4-FFF2-40B4-BE49-F238E27FC236}">
                  <a16:creationId xmlns:a16="http://schemas.microsoft.com/office/drawing/2014/main" id="{ED462877-E08B-FD35-C61C-198419BA3208}"/>
                </a:ext>
              </a:extLst>
            </p:cNvPr>
            <p:cNvSpPr/>
            <p:nvPr/>
          </p:nvSpPr>
          <p:spPr>
            <a:xfrm>
              <a:off x="9045566" y="3868465"/>
              <a:ext cx="5384197" cy="646331"/>
            </a:xfrm>
            <a:prstGeom prst="rect">
              <a:avLst/>
            </a:prstGeom>
          </p:spPr>
          <p:txBody>
            <a:bodyPr wrap="square">
              <a:spAutoFit/>
            </a:bodyPr>
            <a:lstStyle/>
            <a:p>
              <a:pPr defTabSz="914377"/>
              <a:r>
                <a:rPr lang="en-US" dirty="0">
                  <a:solidFill>
                    <a:prstClr val="black">
                      <a:lumMod val="75000"/>
                      <a:lumOff val="25000"/>
                    </a:prstClr>
                  </a:solidFill>
                  <a:cs typeface="+mn-ea"/>
                  <a:sym typeface="+mn-lt"/>
                </a:rPr>
                <a:t>Exclude the influence  by </a:t>
              </a:r>
              <a:r>
                <a:rPr lang="en-US" altLang="zh-CN" dirty="0">
                  <a:solidFill>
                    <a:prstClr val="black">
                      <a:lumMod val="75000"/>
                      <a:lumOff val="25000"/>
                    </a:prstClr>
                  </a:solidFill>
                  <a:cs typeface="+mn-ea"/>
                  <a:sym typeface="+mn-lt"/>
                </a:rPr>
                <a:t>acceleration, deceleration or turning </a:t>
              </a:r>
              <a:r>
                <a:rPr lang="en-US" dirty="0">
                  <a:solidFill>
                    <a:prstClr val="black">
                      <a:lumMod val="75000"/>
                      <a:lumOff val="25000"/>
                    </a:prstClr>
                  </a:solidFill>
                  <a:cs typeface="+mn-ea"/>
                  <a:sym typeface="+mn-lt"/>
                </a:rPr>
                <a:t>on the roads.</a:t>
              </a:r>
              <a:endParaRPr lang="en-US" dirty="0">
                <a:solidFill>
                  <a:prstClr val="black"/>
                </a:solidFill>
                <a:cs typeface="+mn-ea"/>
                <a:sym typeface="+mn-lt"/>
              </a:endParaRPr>
            </a:p>
          </p:txBody>
        </p:sp>
      </p:grpSp>
      <p:grpSp>
        <p:nvGrpSpPr>
          <p:cNvPr id="40" name="组合 3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297E0F3-1A91-3860-452F-CA47FE12A350}"/>
              </a:ext>
            </a:extLst>
          </p:cNvPr>
          <p:cNvGrpSpPr/>
          <p:nvPr/>
        </p:nvGrpSpPr>
        <p:grpSpPr>
          <a:xfrm>
            <a:off x="1014290" y="2735993"/>
            <a:ext cx="4694061" cy="1208198"/>
            <a:chOff x="9045567" y="3606479"/>
            <a:chExt cx="4694061" cy="1208198"/>
          </a:xfrm>
        </p:grpSpPr>
        <p:sp>
          <p:nvSpPr>
            <p:cNvPr id="41" name="TextBox 15">
              <a:extLst>
                <a:ext uri="{FF2B5EF4-FFF2-40B4-BE49-F238E27FC236}">
                  <a16:creationId xmlns:a16="http://schemas.microsoft.com/office/drawing/2014/main" id="{2FC21904-060B-F70D-6361-399EDD4F89E8}"/>
                </a:ext>
              </a:extLst>
            </p:cNvPr>
            <p:cNvSpPr txBox="1"/>
            <p:nvPr/>
          </p:nvSpPr>
          <p:spPr>
            <a:xfrm>
              <a:off x="9045567" y="3606479"/>
              <a:ext cx="2209962" cy="461665"/>
            </a:xfrm>
            <a:prstGeom prst="rect">
              <a:avLst/>
            </a:prstGeom>
            <a:noFill/>
          </p:spPr>
          <p:txBody>
            <a:bodyPr wrap="square" rtlCol="0">
              <a:spAutoFit/>
            </a:bodyPr>
            <a:lstStyle/>
            <a:p>
              <a:pPr defTabSz="914377"/>
              <a:r>
                <a:rPr lang="en-US" sz="2400" b="1" dirty="0">
                  <a:solidFill>
                    <a:srgbClr val="DD5B29"/>
                  </a:solidFill>
                  <a:cs typeface="+mn-ea"/>
                  <a:sym typeface="+mn-lt"/>
                </a:rPr>
                <a:t>Accuracy</a:t>
              </a:r>
            </a:p>
          </p:txBody>
        </p:sp>
        <p:sp>
          <p:nvSpPr>
            <p:cNvPr id="42" name="Rectangle 16">
              <a:extLst>
                <a:ext uri="{FF2B5EF4-FFF2-40B4-BE49-F238E27FC236}">
                  <a16:creationId xmlns:a16="http://schemas.microsoft.com/office/drawing/2014/main" id="{B9DDBBF4-8760-290C-AAFA-35B55780B827}"/>
                </a:ext>
              </a:extLst>
            </p:cNvPr>
            <p:cNvSpPr/>
            <p:nvPr/>
          </p:nvSpPr>
          <p:spPr>
            <a:xfrm>
              <a:off x="9045567" y="4168346"/>
              <a:ext cx="4694061" cy="646331"/>
            </a:xfrm>
            <a:prstGeom prst="rect">
              <a:avLst/>
            </a:prstGeom>
          </p:spPr>
          <p:txBody>
            <a:bodyPr wrap="square">
              <a:spAutoFit/>
            </a:bodyPr>
            <a:lstStyle/>
            <a:p>
              <a:pPr defTabSz="914377"/>
              <a:r>
                <a:rPr lang="en-US" dirty="0">
                  <a:solidFill>
                    <a:prstClr val="black">
                      <a:lumMod val="75000"/>
                      <a:lumOff val="25000"/>
                    </a:prstClr>
                  </a:solidFill>
                  <a:cs typeface="+mn-ea"/>
                  <a:sym typeface="+mn-lt"/>
                </a:rPr>
                <a:t>The accuracy rate of detecting </a:t>
              </a:r>
              <a:r>
                <a:rPr lang="en-US" altLang="zh-CN" dirty="0">
                  <a:solidFill>
                    <a:prstClr val="black">
                      <a:lumMod val="75000"/>
                      <a:lumOff val="25000"/>
                    </a:prstClr>
                  </a:solidFill>
                  <a:cs typeface="+mn-ea"/>
                  <a:sym typeface="+mn-lt"/>
                </a:rPr>
                <a:t>rough roads should be above 95% and obstacles above 85%.</a:t>
              </a:r>
              <a:endParaRPr lang="en-US" dirty="0">
                <a:solidFill>
                  <a:prstClr val="black"/>
                </a:solidFill>
                <a:cs typeface="+mn-ea"/>
                <a:sym typeface="+mn-lt"/>
              </a:endParaRPr>
            </a:p>
          </p:txBody>
        </p:sp>
      </p:grpSp>
      <p:grpSp>
        <p:nvGrpSpPr>
          <p:cNvPr id="43" name="组合 4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72C2C34-609F-23DF-F7D0-E60D7207AED2}"/>
              </a:ext>
            </a:extLst>
          </p:cNvPr>
          <p:cNvGrpSpPr/>
          <p:nvPr/>
        </p:nvGrpSpPr>
        <p:grpSpPr>
          <a:xfrm>
            <a:off x="1014290" y="4254662"/>
            <a:ext cx="4694062" cy="1046442"/>
            <a:chOff x="9040876" y="3790738"/>
            <a:chExt cx="4694062" cy="1046442"/>
          </a:xfrm>
        </p:grpSpPr>
        <p:sp>
          <p:nvSpPr>
            <p:cNvPr id="44" name="TextBox 15">
              <a:extLst>
                <a:ext uri="{FF2B5EF4-FFF2-40B4-BE49-F238E27FC236}">
                  <a16:creationId xmlns:a16="http://schemas.microsoft.com/office/drawing/2014/main" id="{30E0847A-88EC-AFCD-16BE-BCD592542BD6}"/>
                </a:ext>
              </a:extLst>
            </p:cNvPr>
            <p:cNvSpPr txBox="1"/>
            <p:nvPr/>
          </p:nvSpPr>
          <p:spPr>
            <a:xfrm>
              <a:off x="9040876" y="3790738"/>
              <a:ext cx="3156272" cy="461665"/>
            </a:xfrm>
            <a:prstGeom prst="rect">
              <a:avLst/>
            </a:prstGeom>
            <a:noFill/>
          </p:spPr>
          <p:txBody>
            <a:bodyPr wrap="square" rtlCol="0">
              <a:spAutoFit/>
            </a:bodyPr>
            <a:lstStyle/>
            <a:p>
              <a:pPr defTabSz="914377"/>
              <a:r>
                <a:rPr lang="en-US" sz="2400" b="1" dirty="0">
                  <a:solidFill>
                    <a:schemeClr val="accent3">
                      <a:lumMod val="60000"/>
                      <a:lumOff val="40000"/>
                    </a:schemeClr>
                  </a:solidFill>
                  <a:cs typeface="+mn-ea"/>
                  <a:sym typeface="+mn-lt"/>
                </a:rPr>
                <a:t>Speed of processing</a:t>
              </a:r>
            </a:p>
          </p:txBody>
        </p:sp>
        <p:sp>
          <p:nvSpPr>
            <p:cNvPr id="45" name="Rectangle 16">
              <a:extLst>
                <a:ext uri="{FF2B5EF4-FFF2-40B4-BE49-F238E27FC236}">
                  <a16:creationId xmlns:a16="http://schemas.microsoft.com/office/drawing/2014/main" id="{18DEA28B-68DA-E085-0150-49178B7169BD}"/>
                </a:ext>
              </a:extLst>
            </p:cNvPr>
            <p:cNvSpPr/>
            <p:nvPr/>
          </p:nvSpPr>
          <p:spPr>
            <a:xfrm>
              <a:off x="9040876" y="4190849"/>
              <a:ext cx="4694062" cy="646331"/>
            </a:xfrm>
            <a:prstGeom prst="rect">
              <a:avLst/>
            </a:prstGeom>
          </p:spPr>
          <p:txBody>
            <a:bodyPr wrap="square">
              <a:spAutoFit/>
            </a:bodyPr>
            <a:lstStyle/>
            <a:p>
              <a:pPr defTabSz="914377"/>
              <a:r>
                <a:rPr lang="en-US" dirty="0">
                  <a:solidFill>
                    <a:prstClr val="black">
                      <a:lumMod val="75000"/>
                      <a:lumOff val="25000"/>
                    </a:prstClr>
                  </a:solidFill>
                  <a:cs typeface="+mn-ea"/>
                  <a:sym typeface="+mn-lt"/>
                </a:rPr>
                <a:t>The time spent on one couple of signals should be below 100ms. </a:t>
              </a:r>
              <a:endParaRPr lang="en-US" dirty="0">
                <a:solidFill>
                  <a:prstClr val="black"/>
                </a:solidFill>
                <a:cs typeface="+mn-ea"/>
                <a:sym typeface="+mn-lt"/>
              </a:endParaRPr>
            </a:p>
          </p:txBody>
        </p:sp>
      </p:grpSp>
      <p:grpSp>
        <p:nvGrpSpPr>
          <p:cNvPr id="46" name="组合 4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9A7BCF0D-4DC3-5D4C-B399-81D7374E2A8D}"/>
              </a:ext>
            </a:extLst>
          </p:cNvPr>
          <p:cNvGrpSpPr/>
          <p:nvPr/>
        </p:nvGrpSpPr>
        <p:grpSpPr>
          <a:xfrm>
            <a:off x="267233" y="4223419"/>
            <a:ext cx="517445" cy="517445"/>
            <a:chOff x="6737059" y="4731090"/>
            <a:chExt cx="517445" cy="517445"/>
          </a:xfrm>
        </p:grpSpPr>
        <p:sp>
          <p:nvSpPr>
            <p:cNvPr id="47" name="椭圆 46">
              <a:extLst>
                <a:ext uri="{FF2B5EF4-FFF2-40B4-BE49-F238E27FC236}">
                  <a16:creationId xmlns:a16="http://schemas.microsoft.com/office/drawing/2014/main" id="{B6FDA590-DDA8-A5F5-E379-965555D735B1}"/>
                </a:ext>
              </a:extLst>
            </p:cNvPr>
            <p:cNvSpPr/>
            <p:nvPr/>
          </p:nvSpPr>
          <p:spPr>
            <a:xfrm>
              <a:off x="6737059" y="4731090"/>
              <a:ext cx="517445" cy="51744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48" name="Freeform 41">
              <a:extLst>
                <a:ext uri="{FF2B5EF4-FFF2-40B4-BE49-F238E27FC236}">
                  <a16:creationId xmlns:a16="http://schemas.microsoft.com/office/drawing/2014/main" id="{6D8C775A-553B-8830-9D32-0434A5017A51}"/>
                </a:ext>
              </a:extLst>
            </p:cNvPr>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pic>
        <p:nvPicPr>
          <p:cNvPr id="50" name="图片 49">
            <a:extLst>
              <a:ext uri="{FF2B5EF4-FFF2-40B4-BE49-F238E27FC236}">
                <a16:creationId xmlns:a16="http://schemas.microsoft.com/office/drawing/2014/main" id="{F39CA920-CBCB-0738-7193-F77C849804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09" b="5225"/>
          <a:stretch/>
        </p:blipFill>
        <p:spPr>
          <a:xfrm>
            <a:off x="6722788" y="3429000"/>
            <a:ext cx="2250881" cy="2724034"/>
          </a:xfrm>
          <a:prstGeom prst="rect">
            <a:avLst/>
          </a:prstGeom>
        </p:spPr>
      </p:pic>
      <p:pic>
        <p:nvPicPr>
          <p:cNvPr id="52" name="图片 51">
            <a:extLst>
              <a:ext uri="{FF2B5EF4-FFF2-40B4-BE49-F238E27FC236}">
                <a16:creationId xmlns:a16="http://schemas.microsoft.com/office/drawing/2014/main" id="{C4D62DCA-178E-1F58-3E9E-63BAEC19C3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56" r="3664"/>
          <a:stretch/>
        </p:blipFill>
        <p:spPr>
          <a:xfrm>
            <a:off x="9503672" y="3429000"/>
            <a:ext cx="2421095" cy="2724034"/>
          </a:xfrm>
          <a:prstGeom prst="rect">
            <a:avLst/>
          </a:prstGeom>
        </p:spPr>
      </p:pic>
      <p:pic>
        <p:nvPicPr>
          <p:cNvPr id="54" name="图片 53">
            <a:extLst>
              <a:ext uri="{FF2B5EF4-FFF2-40B4-BE49-F238E27FC236}">
                <a16:creationId xmlns:a16="http://schemas.microsoft.com/office/drawing/2014/main" id="{75C678E0-C168-F5F1-C5AC-C5B564540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7251" y="1258470"/>
            <a:ext cx="3097290" cy="1795377"/>
          </a:xfrm>
          <a:prstGeom prst="rect">
            <a:avLst/>
          </a:prstGeom>
        </p:spPr>
      </p:pic>
    </p:spTree>
    <p:extLst>
      <p:ext uri="{BB962C8B-B14F-4D97-AF65-F5344CB8AC3E}">
        <p14:creationId xmlns:p14="http://schemas.microsoft.com/office/powerpoint/2010/main" val="2359126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009ADC"/>
                </a:solidFill>
                <a:latin typeface="Agency FB" panose="020B0503020202020204" pitchFamily="34" charset="0"/>
                <a:ea typeface="微软雅黑" panose="020B0503020204020204" pitchFamily="34" charset="-122"/>
                <a:cs typeface="+mn-ea"/>
                <a:sym typeface="+mn-lt"/>
              </a:rPr>
              <a:t>Part 02</a:t>
            </a:r>
            <a:endParaRPr lang="zh-CN" altLang="en-US" sz="4800" kern="0" dirty="0">
              <a:solidFill>
                <a:srgbClr val="009ADC"/>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009ADC"/>
                </a:solidFill>
                <a:latin typeface="方正正纤黑简体"/>
                <a:ea typeface="方正正纤黑简体"/>
                <a:cs typeface="Ebrima" panose="02000000000000000000" pitchFamily="2" charset="0"/>
              </a:rPr>
              <a:t>Review of Original Design</a:t>
            </a: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5" name="Group 44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308072" y="1115984"/>
            <a:ext cx="1575856" cy="1575856"/>
            <a:chOff x="3037" y="913"/>
            <a:chExt cx="1033" cy="1033"/>
          </a:xfrm>
        </p:grpSpPr>
        <p:sp>
          <p:nvSpPr>
            <p:cNvPr id="16" name="Freeform 442"/>
            <p:cNvSpPr>
              <a:spLocks/>
            </p:cNvSpPr>
            <p:nvPr/>
          </p:nvSpPr>
          <p:spPr bwMode="auto">
            <a:xfrm>
              <a:off x="3037" y="913"/>
              <a:ext cx="1033" cy="1033"/>
            </a:xfrm>
            <a:custGeom>
              <a:avLst/>
              <a:gdLst>
                <a:gd name="T0" fmla="*/ 31 w 434"/>
                <a:gd name="T1" fmla="*/ 160 h 434"/>
                <a:gd name="T2" fmla="*/ 274 w 434"/>
                <a:gd name="T3" fmla="*/ 31 h 434"/>
                <a:gd name="T4" fmla="*/ 403 w 434"/>
                <a:gd name="T5" fmla="*/ 273 h 434"/>
                <a:gd name="T6" fmla="*/ 160 w 434"/>
                <a:gd name="T7" fmla="*/ 402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2" y="58"/>
                    <a:pt x="171" y="0"/>
                    <a:pt x="274" y="31"/>
                  </a:cubicBezTo>
                  <a:cubicBezTo>
                    <a:pt x="376" y="62"/>
                    <a:pt x="434" y="171"/>
                    <a:pt x="403" y="273"/>
                  </a:cubicBezTo>
                  <a:cubicBezTo>
                    <a:pt x="371" y="376"/>
                    <a:pt x="263" y="434"/>
                    <a:pt x="160" y="402"/>
                  </a:cubicBezTo>
                  <a:cubicBezTo>
                    <a:pt x="58" y="371"/>
                    <a:pt x="0" y="263"/>
                    <a:pt x="31" y="160"/>
                  </a:cubicBezTo>
                  <a:close/>
                </a:path>
              </a:pathLst>
            </a:custGeom>
            <a:solidFill>
              <a:srgbClr val="009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7" name="Oval 443"/>
            <p:cNvSpPr>
              <a:spLocks noChangeArrowheads="1"/>
            </p:cNvSpPr>
            <p:nvPr/>
          </p:nvSpPr>
          <p:spPr bwMode="auto">
            <a:xfrm>
              <a:off x="3137" y="1408"/>
              <a:ext cx="105" cy="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Oval 444"/>
            <p:cNvSpPr>
              <a:spLocks noChangeArrowheads="1"/>
            </p:cNvSpPr>
            <p:nvPr/>
          </p:nvSpPr>
          <p:spPr bwMode="auto">
            <a:xfrm>
              <a:off x="3720" y="1568"/>
              <a:ext cx="169" cy="1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9" name="Oval 445"/>
            <p:cNvSpPr>
              <a:spLocks noChangeArrowheads="1"/>
            </p:cNvSpPr>
            <p:nvPr/>
          </p:nvSpPr>
          <p:spPr bwMode="auto">
            <a:xfrm>
              <a:off x="3582" y="1037"/>
              <a:ext cx="105" cy="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Oval 446"/>
            <p:cNvSpPr>
              <a:spLocks noChangeArrowheads="1"/>
            </p:cNvSpPr>
            <p:nvPr/>
          </p:nvSpPr>
          <p:spPr bwMode="auto">
            <a:xfrm>
              <a:off x="3208" y="1192"/>
              <a:ext cx="74" cy="7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1" name="Oval 447"/>
            <p:cNvSpPr>
              <a:spLocks noChangeArrowheads="1"/>
            </p:cNvSpPr>
            <p:nvPr/>
          </p:nvSpPr>
          <p:spPr bwMode="auto">
            <a:xfrm>
              <a:off x="3756" y="1242"/>
              <a:ext cx="74" cy="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2" name="Oval 448"/>
            <p:cNvSpPr>
              <a:spLocks noChangeArrowheads="1"/>
            </p:cNvSpPr>
            <p:nvPr/>
          </p:nvSpPr>
          <p:spPr bwMode="auto">
            <a:xfrm>
              <a:off x="3337" y="1699"/>
              <a:ext cx="71" cy="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3" name="Oval 449"/>
            <p:cNvSpPr>
              <a:spLocks noChangeArrowheads="1"/>
            </p:cNvSpPr>
            <p:nvPr/>
          </p:nvSpPr>
          <p:spPr bwMode="auto">
            <a:xfrm>
              <a:off x="3404" y="1313"/>
              <a:ext cx="262" cy="2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4" name="Freeform 450"/>
            <p:cNvSpPr>
              <a:spLocks/>
            </p:cNvSpPr>
            <p:nvPr/>
          </p:nvSpPr>
          <p:spPr bwMode="auto">
            <a:xfrm>
              <a:off x="3256" y="1237"/>
              <a:ext cx="250" cy="202"/>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5" name="Freeform 451"/>
            <p:cNvSpPr>
              <a:spLocks/>
            </p:cNvSpPr>
            <p:nvPr/>
          </p:nvSpPr>
          <p:spPr bwMode="auto">
            <a:xfrm>
              <a:off x="3546" y="1087"/>
              <a:ext cx="253" cy="37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6" name="Freeform 452"/>
            <p:cNvSpPr>
              <a:spLocks/>
            </p:cNvSpPr>
            <p:nvPr/>
          </p:nvSpPr>
          <p:spPr bwMode="auto">
            <a:xfrm>
              <a:off x="3227" y="1468"/>
              <a:ext cx="288" cy="28"/>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7" name="Freeform 453"/>
            <p:cNvSpPr>
              <a:spLocks/>
            </p:cNvSpPr>
            <p:nvPr/>
          </p:nvSpPr>
          <p:spPr bwMode="auto">
            <a:xfrm>
              <a:off x="3356" y="1508"/>
              <a:ext cx="164" cy="241"/>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8" name="Freeform 454"/>
            <p:cNvSpPr>
              <a:spLocks/>
            </p:cNvSpPr>
            <p:nvPr/>
          </p:nvSpPr>
          <p:spPr bwMode="auto">
            <a:xfrm>
              <a:off x="3511" y="1444"/>
              <a:ext cx="321" cy="231"/>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Tree>
    <p:extLst>
      <p:ext uri="{BB962C8B-B14F-4D97-AF65-F5344CB8AC3E}">
        <p14:creationId xmlns:p14="http://schemas.microsoft.com/office/powerpoint/2010/main" val="708918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C464B5E2-BB64-D9EA-0CC8-8D503FD27A0E}"/>
              </a:ext>
            </a:extLst>
          </p:cNvPr>
          <p:cNvSpPr txBox="1">
            <a:spLocks/>
          </p:cNvSpPr>
          <p:nvPr/>
        </p:nvSpPr>
        <p:spPr>
          <a:xfrm>
            <a:off x="3116579" y="474478"/>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Block Diagram</a:t>
            </a:r>
            <a:endParaRPr kumimoji="1" lang="zh-CN" altLang="en-US" sz="3200" dirty="0">
              <a:solidFill>
                <a:prstClr val="black">
                  <a:lumMod val="75000"/>
                  <a:lumOff val="25000"/>
                </a:prstClr>
              </a:solidFill>
              <a:latin typeface="Agency FB" panose="020B0503020202020204" pitchFamily="34" charset="0"/>
            </a:endParaRPr>
          </a:p>
        </p:txBody>
      </p:sp>
      <p:pic>
        <p:nvPicPr>
          <p:cNvPr id="7" name="图片 6" descr="图示&#10;&#10;描述已自动生成">
            <a:extLst>
              <a:ext uri="{FF2B5EF4-FFF2-40B4-BE49-F238E27FC236}">
                <a16:creationId xmlns:a16="http://schemas.microsoft.com/office/drawing/2014/main" id="{C64C7C71-59FB-5228-BC14-9662F0523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285" y="1004047"/>
            <a:ext cx="7977429" cy="5477517"/>
          </a:xfrm>
          <a:prstGeom prst="rect">
            <a:avLst/>
          </a:prstGeom>
        </p:spPr>
      </p:pic>
    </p:spTree>
    <p:extLst>
      <p:ext uri="{BB962C8B-B14F-4D97-AF65-F5344CB8AC3E}">
        <p14:creationId xmlns:p14="http://schemas.microsoft.com/office/powerpoint/2010/main" val="714267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9A85065E-EA1D-4392-BCA0-160900A719FB}"/>
              </a:ext>
            </a:extLst>
          </p:cNvPr>
          <p:cNvCxnSpPr/>
          <p:nvPr/>
        </p:nvCxnSpPr>
        <p:spPr>
          <a:xfrm flipH="1">
            <a:off x="2692400" y="2362200"/>
            <a:ext cx="340360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883790E-DBEE-46CB-AE52-CA36F3F688EC}"/>
              </a:ext>
            </a:extLst>
          </p:cNvPr>
          <p:cNvCxnSpPr>
            <a:cxnSpLocks/>
          </p:cNvCxnSpPr>
          <p:nvPr/>
        </p:nvCxnSpPr>
        <p:spPr>
          <a:xfrm>
            <a:off x="6096000" y="2362200"/>
            <a:ext cx="3254188" cy="112215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9B187D6-67D1-4FD2-ACC3-2BEEA5E77D66}"/>
              </a:ext>
            </a:extLst>
          </p:cNvPr>
          <p:cNvCxnSpPr>
            <a:cxnSpLocks/>
          </p:cNvCxnSpPr>
          <p:nvPr/>
        </p:nvCxnSpPr>
        <p:spPr>
          <a:xfrm flipH="1">
            <a:off x="4989040" y="2362200"/>
            <a:ext cx="110696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0E4EA50-120A-4C87-836D-259A3DD7F83B}"/>
              </a:ext>
            </a:extLst>
          </p:cNvPr>
          <p:cNvCxnSpPr>
            <a:cxnSpLocks/>
          </p:cNvCxnSpPr>
          <p:nvPr/>
        </p:nvCxnSpPr>
        <p:spPr>
          <a:xfrm>
            <a:off x="6092983" y="2362200"/>
            <a:ext cx="1109977" cy="113412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D3A8B72-A18B-4F90-AEF1-9AA94F6BE45C}"/>
              </a:ext>
            </a:extLst>
          </p:cNvPr>
          <p:cNvGrpSpPr/>
          <p:nvPr/>
        </p:nvGrpSpPr>
        <p:grpSpPr>
          <a:xfrm>
            <a:off x="5443775" y="1524000"/>
            <a:ext cx="1295400" cy="1295400"/>
            <a:chOff x="5443775" y="1524000"/>
            <a:chExt cx="1295400" cy="1295400"/>
          </a:xfrm>
        </p:grpSpPr>
        <p:sp>
          <p:nvSpPr>
            <p:cNvPr id="23" name="椭圆 22">
              <a:extLst>
                <a:ext uri="{FF2B5EF4-FFF2-40B4-BE49-F238E27FC236}">
                  <a16:creationId xmlns:a16="http://schemas.microsoft.com/office/drawing/2014/main" id="{A4E1AF12-E5AD-4096-BEF8-EC3A1A8CA08C}"/>
                </a:ext>
              </a:extLst>
            </p:cNvPr>
            <p:cNvSpPr/>
            <p:nvPr/>
          </p:nvSpPr>
          <p:spPr>
            <a:xfrm>
              <a:off x="5443775" y="1524000"/>
              <a:ext cx="1295400" cy="1295400"/>
            </a:xfrm>
            <a:prstGeom prst="ellipse">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prstClr val="white"/>
                </a:solidFill>
              </a:endParaRPr>
            </a:p>
          </p:txBody>
        </p:sp>
        <p:sp>
          <p:nvSpPr>
            <p:cNvPr id="24" name="KSO_Shape">
              <a:extLst>
                <a:ext uri="{FF2B5EF4-FFF2-40B4-BE49-F238E27FC236}">
                  <a16:creationId xmlns:a16="http://schemas.microsoft.com/office/drawing/2014/main" id="{FC0D43F6-3D00-4771-BC76-FF58ACB165F6}"/>
                </a:ext>
              </a:extLst>
            </p:cNvPr>
            <p:cNvSpPr/>
            <p:nvPr/>
          </p:nvSpPr>
          <p:spPr>
            <a:xfrm>
              <a:off x="5760406" y="1749059"/>
              <a:ext cx="662138" cy="845282"/>
            </a:xfrm>
            <a:custGeom>
              <a:avLst/>
              <a:gdLst/>
              <a:ahLst/>
              <a:cxnLst/>
              <a:rect l="l" t="t" r="r" b="b"/>
              <a:pathLst>
                <a:path w="926557" h="1124410">
                  <a:moveTo>
                    <a:pt x="319502" y="42976"/>
                  </a:moveTo>
                  <a:cubicBezTo>
                    <a:pt x="167768" y="42976"/>
                    <a:pt x="44763" y="161072"/>
                    <a:pt x="44763" y="306750"/>
                  </a:cubicBezTo>
                  <a:cubicBezTo>
                    <a:pt x="44763" y="452429"/>
                    <a:pt x="167768" y="570525"/>
                    <a:pt x="319502" y="570525"/>
                  </a:cubicBezTo>
                  <a:cubicBezTo>
                    <a:pt x="471237" y="570525"/>
                    <a:pt x="594242" y="452429"/>
                    <a:pt x="594242" y="306750"/>
                  </a:cubicBezTo>
                  <a:cubicBezTo>
                    <a:pt x="594242" y="161072"/>
                    <a:pt x="471237" y="42976"/>
                    <a:pt x="319502" y="42976"/>
                  </a:cubicBezTo>
                  <a:close/>
                  <a:moveTo>
                    <a:pt x="319502" y="0"/>
                  </a:moveTo>
                  <a:cubicBezTo>
                    <a:pt x="495959" y="0"/>
                    <a:pt x="639005" y="137337"/>
                    <a:pt x="639005" y="306750"/>
                  </a:cubicBezTo>
                  <a:cubicBezTo>
                    <a:pt x="639005" y="405310"/>
                    <a:pt x="590590" y="493013"/>
                    <a:pt x="515156" y="548896"/>
                  </a:cubicBezTo>
                  <a:lnTo>
                    <a:pt x="582115" y="648710"/>
                  </a:lnTo>
                  <a:lnTo>
                    <a:pt x="602593" y="634624"/>
                  </a:lnTo>
                  <a:cubicBezTo>
                    <a:pt x="861748" y="850694"/>
                    <a:pt x="940987" y="1016410"/>
                    <a:pt x="924472" y="1076071"/>
                  </a:cubicBezTo>
                  <a:cubicBezTo>
                    <a:pt x="918911" y="1116496"/>
                    <a:pt x="880404" y="1127298"/>
                    <a:pt x="856539" y="1123792"/>
                  </a:cubicBezTo>
                  <a:cubicBezTo>
                    <a:pt x="699114" y="1087767"/>
                    <a:pt x="580304" y="803802"/>
                    <a:pt x="527916" y="685990"/>
                  </a:cubicBezTo>
                  <a:lnTo>
                    <a:pt x="547442" y="672559"/>
                  </a:lnTo>
                  <a:lnTo>
                    <a:pt x="479840" y="571786"/>
                  </a:lnTo>
                  <a:cubicBezTo>
                    <a:pt x="432836" y="598404"/>
                    <a:pt x="378006" y="613501"/>
                    <a:pt x="319502" y="613501"/>
                  </a:cubicBezTo>
                  <a:cubicBezTo>
                    <a:pt x="143046" y="613501"/>
                    <a:pt x="0" y="476164"/>
                    <a:pt x="0" y="306750"/>
                  </a:cubicBezTo>
                  <a:cubicBezTo>
                    <a:pt x="0" y="137337"/>
                    <a:pt x="143046" y="0"/>
                    <a:pt x="3195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en-US">
                <a:solidFill>
                  <a:srgbClr val="FFFFFF"/>
                </a:solidFill>
              </a:endParaRPr>
            </a:p>
          </p:txBody>
        </p:sp>
      </p:grpSp>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D1CA02A-F704-42B5-961C-E14E573DEE76}"/>
              </a:ext>
            </a:extLst>
          </p:cNvPr>
          <p:cNvSpPr txBox="1">
            <a:spLocks/>
          </p:cNvSpPr>
          <p:nvPr/>
        </p:nvSpPr>
        <p:spPr>
          <a:xfrm>
            <a:off x="3112055" y="700335"/>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PCB Board</a:t>
            </a:r>
            <a:endParaRPr kumimoji="1" lang="zh-CN" altLang="en-US" sz="3200" dirty="0">
              <a:solidFill>
                <a:prstClr val="black">
                  <a:lumMod val="75000"/>
                  <a:lumOff val="25000"/>
                </a:prstClr>
              </a:solidFill>
              <a:cs typeface="+mn-ea"/>
              <a:sym typeface="+mn-lt"/>
            </a:endParaRPr>
          </a:p>
        </p:txBody>
      </p:sp>
      <p:sp>
        <p:nvSpPr>
          <p:cNvPr id="28" name="矩形: 圆角 27">
            <a:extLst>
              <a:ext uri="{FF2B5EF4-FFF2-40B4-BE49-F238E27FC236}">
                <a16:creationId xmlns:a16="http://schemas.microsoft.com/office/drawing/2014/main" id="{64FD0E1E-CA42-134A-2D09-45218FB3E308}"/>
              </a:ext>
            </a:extLst>
          </p:cNvPr>
          <p:cNvSpPr/>
          <p:nvPr/>
        </p:nvSpPr>
        <p:spPr>
          <a:xfrm>
            <a:off x="1758950" y="3579087"/>
            <a:ext cx="1866900" cy="57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CD677B6B-EB9E-6D52-F3B0-0260EC4007FF}"/>
              </a:ext>
            </a:extLst>
          </p:cNvPr>
          <p:cNvSpPr txBox="1"/>
          <p:nvPr/>
        </p:nvSpPr>
        <p:spPr>
          <a:xfrm flipH="1">
            <a:off x="1973446" y="3665712"/>
            <a:ext cx="1437907" cy="400110"/>
          </a:xfrm>
          <a:prstGeom prst="rect">
            <a:avLst/>
          </a:prstGeom>
          <a:noFill/>
        </p:spPr>
        <p:txBody>
          <a:bodyPr wrap="square" rtlCol="0">
            <a:spAutoFit/>
          </a:bodyPr>
          <a:lstStyle/>
          <a:p>
            <a:pPr algn="ctr" defTabSz="914377"/>
            <a:r>
              <a:rPr lang="en-US" altLang="zh-CN" sz="2000" dirty="0">
                <a:solidFill>
                  <a:prstClr val="white"/>
                </a:solidFill>
                <a:latin typeface="Calibri" panose="020F0502020204030204" pitchFamily="34" charset="0"/>
                <a:cs typeface="Calibri" panose="020F0502020204030204" pitchFamily="34" charset="0"/>
              </a:rPr>
              <a:t>MCU</a:t>
            </a:r>
            <a:endParaRPr lang="zh-CN" altLang="en-US" sz="2000" dirty="0">
              <a:solidFill>
                <a:prstClr val="white"/>
              </a:solidFill>
              <a:latin typeface="Calibri" panose="020F0502020204030204" pitchFamily="34" charset="0"/>
              <a:cs typeface="Calibri" panose="020F0502020204030204" pitchFamily="34" charset="0"/>
            </a:endParaRPr>
          </a:p>
        </p:txBody>
      </p:sp>
      <p:sp>
        <p:nvSpPr>
          <p:cNvPr id="32" name="矩形: 圆角 31">
            <a:extLst>
              <a:ext uri="{FF2B5EF4-FFF2-40B4-BE49-F238E27FC236}">
                <a16:creationId xmlns:a16="http://schemas.microsoft.com/office/drawing/2014/main" id="{B064962B-076F-4B66-00E3-163C1C757F9F}"/>
              </a:ext>
            </a:extLst>
          </p:cNvPr>
          <p:cNvSpPr/>
          <p:nvPr/>
        </p:nvSpPr>
        <p:spPr>
          <a:xfrm>
            <a:off x="3983422" y="3579087"/>
            <a:ext cx="1866900" cy="57336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8EB556D6-DC02-4FCD-BD57-84C30623FCF5}"/>
              </a:ext>
            </a:extLst>
          </p:cNvPr>
          <p:cNvSpPr txBox="1"/>
          <p:nvPr/>
        </p:nvSpPr>
        <p:spPr>
          <a:xfrm flipH="1">
            <a:off x="3639539" y="3637711"/>
            <a:ext cx="2554665" cy="707886"/>
          </a:xfrm>
          <a:prstGeom prst="rect">
            <a:avLst/>
          </a:prstGeom>
          <a:noFill/>
        </p:spPr>
        <p:txBody>
          <a:bodyPr wrap="square" rtlCol="0">
            <a:spAutoFit/>
          </a:bodyPr>
          <a:lstStyle/>
          <a:p>
            <a:pPr algn="ctr" defTabSz="914377"/>
            <a:r>
              <a:rPr kumimoji="1" lang="en-US" altLang="zh-CN" sz="2000" dirty="0">
                <a:solidFill>
                  <a:schemeClr val="bg1"/>
                </a:solidFill>
                <a:latin typeface="Calibri" panose="020F0502020204030204" pitchFamily="34" charset="0"/>
                <a:cs typeface="Calibri" panose="020F0502020204030204" pitchFamily="34" charset="0"/>
                <a:sym typeface="+mn-lt"/>
              </a:rPr>
              <a:t>Power Supply</a:t>
            </a:r>
            <a:endParaRPr kumimoji="1" lang="zh-CN" altLang="en-US" sz="2000" dirty="0">
              <a:solidFill>
                <a:schemeClr val="bg1"/>
              </a:solidFill>
              <a:latin typeface="Calibri" panose="020F0502020204030204" pitchFamily="34" charset="0"/>
              <a:cs typeface="Calibri" panose="020F0502020204030204" pitchFamily="34" charset="0"/>
              <a:sym typeface="+mn-lt"/>
            </a:endParaRPr>
          </a:p>
          <a:p>
            <a:pPr algn="ctr" defTabSz="914377"/>
            <a:endParaRPr lang="zh-CN" altLang="en-US" sz="2000" dirty="0">
              <a:solidFill>
                <a:prstClr val="white"/>
              </a:solidFill>
              <a:latin typeface="方正正纤黑简体"/>
            </a:endParaRPr>
          </a:p>
        </p:txBody>
      </p:sp>
      <p:sp>
        <p:nvSpPr>
          <p:cNvPr id="35" name="矩形: 圆角 34">
            <a:extLst>
              <a:ext uri="{FF2B5EF4-FFF2-40B4-BE49-F238E27FC236}">
                <a16:creationId xmlns:a16="http://schemas.microsoft.com/office/drawing/2014/main" id="{C695D8F2-6DF2-B007-A977-2C1F4D282FB1}"/>
              </a:ext>
            </a:extLst>
          </p:cNvPr>
          <p:cNvSpPr/>
          <p:nvPr/>
        </p:nvSpPr>
        <p:spPr>
          <a:xfrm>
            <a:off x="8528184" y="3579087"/>
            <a:ext cx="1866900" cy="57336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BA22D36-DC7B-C135-0296-FF8C0A487AEA}"/>
              </a:ext>
            </a:extLst>
          </p:cNvPr>
          <p:cNvSpPr txBox="1"/>
          <p:nvPr/>
        </p:nvSpPr>
        <p:spPr>
          <a:xfrm flipH="1">
            <a:off x="8742681" y="3677726"/>
            <a:ext cx="1437907" cy="400110"/>
          </a:xfrm>
          <a:prstGeom prst="rect">
            <a:avLst/>
          </a:prstGeom>
          <a:noFill/>
        </p:spPr>
        <p:txBody>
          <a:bodyPr wrap="square" rtlCol="0">
            <a:spAutoFit/>
          </a:bodyPr>
          <a:lstStyle/>
          <a:p>
            <a:pPr algn="ctr" defTabSz="914377"/>
            <a:r>
              <a:rPr lang="en-US" altLang="zh-CN" sz="2000" dirty="0">
                <a:solidFill>
                  <a:prstClr val="white"/>
                </a:solidFill>
                <a:latin typeface="Calibri" panose="020F0502020204030204" pitchFamily="34" charset="0"/>
                <a:cs typeface="Calibri" panose="020F0502020204030204" pitchFamily="34" charset="0"/>
              </a:rPr>
              <a:t>GPS</a:t>
            </a:r>
            <a:endParaRPr lang="zh-CN" altLang="en-US" sz="2000" dirty="0">
              <a:solidFill>
                <a:prstClr val="white"/>
              </a:solidFill>
              <a:latin typeface="Calibri" panose="020F0502020204030204" pitchFamily="34" charset="0"/>
              <a:cs typeface="Calibri" panose="020F0502020204030204" pitchFamily="34" charset="0"/>
            </a:endParaRPr>
          </a:p>
        </p:txBody>
      </p:sp>
      <p:sp>
        <p:nvSpPr>
          <p:cNvPr id="40" name="矩形: 圆角 39">
            <a:extLst>
              <a:ext uri="{FF2B5EF4-FFF2-40B4-BE49-F238E27FC236}">
                <a16:creationId xmlns:a16="http://schemas.microsoft.com/office/drawing/2014/main" id="{91429244-7381-1A1F-4B8F-A7F2682E1DAC}"/>
              </a:ext>
            </a:extLst>
          </p:cNvPr>
          <p:cNvSpPr/>
          <p:nvPr/>
        </p:nvSpPr>
        <p:spPr>
          <a:xfrm>
            <a:off x="6352456" y="3579087"/>
            <a:ext cx="1866900" cy="5733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804A0F73-C5BF-112E-6747-FEFC20103C9E}"/>
              </a:ext>
            </a:extLst>
          </p:cNvPr>
          <p:cNvSpPr txBox="1"/>
          <p:nvPr/>
        </p:nvSpPr>
        <p:spPr>
          <a:xfrm flipH="1">
            <a:off x="6210152" y="3657600"/>
            <a:ext cx="2210784" cy="400110"/>
          </a:xfrm>
          <a:prstGeom prst="rect">
            <a:avLst/>
          </a:prstGeom>
          <a:noFill/>
        </p:spPr>
        <p:txBody>
          <a:bodyPr wrap="square" rtlCol="0">
            <a:spAutoFit/>
          </a:bodyPr>
          <a:lstStyle/>
          <a:p>
            <a:pPr algn="ctr" defTabSz="914377"/>
            <a:r>
              <a:rPr lang="en-US" altLang="zh-CN" sz="2000" dirty="0">
                <a:solidFill>
                  <a:prstClr val="white"/>
                </a:solidFill>
                <a:latin typeface="Calibri" panose="020F0502020204030204" pitchFamily="34" charset="0"/>
                <a:cs typeface="Calibri" panose="020F0502020204030204" pitchFamily="34" charset="0"/>
              </a:rPr>
              <a:t>Accelerometer</a:t>
            </a:r>
            <a:endParaRPr lang="zh-CN" altLang="en-US" sz="2000" dirty="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5196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C98342B-BD3E-41AB-85E3-32D2502A2450"/>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OR5f0x7tM5GOisAAKxWAAAXAAAAdW5pdmVyc2FsL3VuaXZlcnNhbC5wbmftfHtUk2e6L067bTtFnE7nHLlJalGpo4Ahyk1IatNCrQpeQQWStgFSixAhQQjk0tYWOm0gXokUSEpREZBERIFASKzYBBJIQBojAok2hEACxCSEkPtOwFam45x19jp7n7VnL/9ghe/73ud9n+f33N/v8rc9cbEr/uj9Rzc3txU73n93n5vbv0W6ub2Q/fJy55k7FcsPOX+WoffFvuNGF/pOOg9eRG7fvd3NrYn8qvWjf3Mev3L8/cNoNzePLtffMh7qSqqbW8L2He9uP5APmx5FkRuVh6WPcOvBbgC3Dahv3q35Juy8rJrP+rTm7RfXvbju/b9AFd/88sWZ9093cb6OfH/7a0F159754to7GdVvX6l6+fRbR78L/8ozIHRHbXSA5YQfhD3OvHe1nNl5r7mUhvlE1GsGZaSLRu6BO9M1rSmBZqmRnWd4kMFI6TSrGiRs2zTqBSeHbpVfNiWld/WWMacM1aBVCWEu0dzC3xvaEiuBKvM4llHdN64zbrWbhscN/SaiQ+MIZCycOe5xPZvdR766MI1yk49ymK2v0pxb9YeFaU8eq0Q1BC0MDA8oEr5+jvimI94+Fs8X3IdwHK7TrciJqO1FdMG4EeA8ejg3kzaB0/UEyB6+Tpv/snrcI909hWiuJZrXwy0PJHz1zI+ZYLaSWjhjNsPnb6/iCwAPSDIHjkaYrQEEBguGUe1Xz1o6NaIkP4EOdzhyLtuDSW5VGb2cc7fBjSEYe/9KW7843jEbzwGDrWNOXsQIcvSJxnbwsHMlxyOItVi9PfIkjGDrjgXn2FqUNCKbZU96BAWY+ztL9pjuezAZwfjJnRLJqKW/XDN0iMzBRqMgc4VhrZ0aHts3kjgWSxgzN5VINJEY8B25S/9Sb2Mohs77wn09ZA4BORH9Q6AsDnWvn+mnC8lJT05mTzdiJsKxX0M1GyU9E0kpoYKr1SAZTV29mUEGZpvmoNGzx8NjhKrrCM/IZW5uH0L8jk2Q3DcgznU/NHVBrF0SSQlpg7yAuYlBFpTJBS9B5n+UyPyw4xNtmxjBMk1+WSJM+IbObuQ4zJFYDnbYM5s7zM0k44+tVDR6R+oLpFQKDxTtGCSa4yUowfGqVoViDYU8PH49e9T6HTKmVKCLSJJmRWVsae25Fknd3c46hq3QhrfOIG2H9HOXFLYxBWT+JCTfRtDZHSKHCYIyz+eMjqSPoHo9v0CuqDJJj6z8Tm5JN83h4ksYTlWRNE1R3ORgmVJu16nzp0w2voGn2U/fNhPANe7LhWAL10l8NMQNojcZM9s8oqFlxtO8ffjVy1zWp95OwESHeKeOecr3cW8rNrf4bkcPea7nkoXpuO5Mva4NFpTkcU5egI3gWoQCr3e5uWgIVobFRxWxOMBP/PT3ubmA2050iavSwGFQLkfbVDoQ7H8wSMCj/hh88sMgEYOJSy6j6DOCLGqOXa2W6HOyOLii1CAfI0gaKy0T6PJzhtpm2hwsXLeNxIukN99gMViV5K3ksFZRfrmxSpBTpXi/TJAzqs1WXmdxsk3QC1sx4/hNnFh9Bluqn8M5xjKxEbKV8hMmX2WL/Dqr8iNMlDSbY4pSnJCzeWo5gWtEEFbWW5g7nHRsimyYSc6WYR1MzYx7D56kf+MeItjldOaZ3Ine8FOvrdFtqgfiSrLXnry9mV4hAG1OPeAp7zqV/aYkiR3IQL7bJ5CDeWlMu+eWHKK84PRwo2Zja/RcU/TFw1DlkaI72l29JKxgAAh1in58S6qvt/+HWbTqo1bqSmYUCi4NMm6z/0gb4TklpmkLYELDSiZNgWjcpMkw5eB0Z2k4PKt3mIfgCwTZW7m32nHD+IoIzLjlRNTJEM54BgQFJ+MQp0gjoSifYGXhJ8nBDCVYb2u2Huk2fiwFz/hzI/aOinbr2u5BkdLQGOGamk9nLP2gVNIlpt2c4ekKGStX6mrUXlvKRFJvaMzyv91Mpm4/SvJHvNVz/5pvUDELnNVK4AjUykjBMB0OKMUfU1uY8c1FQsX91ha/NbwLF1oD09b2KrzeB8WME3hu5a3KSGzCmPmE1817Gv8ci0IgB44XtDJpNxX4RsjcCFiX42Qrw6Q71RoIkEMvRGDS3/CVNZi20kQsPM6mzIiueTjv12PcAxOmyQuRI8gxw4hIV95/erjUcfTaOfUBI/rsSLoNX9naCIHLC7p011lUgT5HqmnL9NvpVygt47X7xTvt+LPBuQ+JscjlJ7W76kkBTGHOG70Ceahcom3R7mJ0XwvPep0p0rYYLCml3urtaxF95vIUZhSCCyRnJhvXVP7SH0EdYLLiwAFe4fpdvdlwbBKBg3ZgI+RKT2jxyHrKaPoEa9p2NVCTYWuSbcGM2yXEAKSThLCgnlKKHn8q26mKacTLyWALUGcSGngGrqCrTdZt5M9HJcqIpsgehdg2kmrDr2ZqDBqikMaa7getJSOi7kXRkwPIROw2V6i+EX2/v3zgDRRA9A3/6+u+vmVdscu/UrwcQl0ROoMgeXq94fQCdg4AMetJGXWyAc7B0sNggC6hUw6W/U9x2RO9t84Pk0Rwbl8UGtQFX/5jcqid3pc9mhwgERlyqpLL4HrzGqgyP30CaGxuseZTgnm7ocjUn33hXVhfr0JeLoA/VQ2Ca0yRgBcIUnCRMLnFKu0WMDPBGiYM5kf5yUzg2cbQ7Va7gIGNpmlUhKx9K6rUFj+GEjhuR8vkRgxLpvXkyft4YD9RGzkbvJDCHsGKhKSViNRD/PxTTf7BSp0WUd3kuxJ9OOar7KGcQz3d55Z9nBy6/NvsjuzDWTRjWJDIFszw8Xqfaxszy4EAy30/Pql6I60C6J2gy2bQtkfYCXz3rxBf+lIUiuzDJFFmqqcvSnQ8XIoygMs4SMQt3xdUmTPITJOW7rRBQpSUhcfCsdHy8XzOqIW5EkRwUGTNJj+BGjEmGOYZ34b5wR0mmI9sEItjHnMv79IRQFvGDcC/oPCORo1yvdiYO4KRNeUWbQKgZgqdWMKlLy1GjLSJMUKfZ3t4CsHhCqZZon7sF+4plD4NxHl0a9orMv5Utfq6yeYa3hYNVb4SgkkJ/S1Jv+j6FVKrX1/I5YVFca7fh1NerpTk9lnzPx3QOR3s0AUv1grC8v8w+X9wwOXCR1+tosMKJi81UOAE0wdncv732K7uoT1VXsWbMa6SZD9+Bk3rKDCIEwF9PmdmT+aEjpGuCEtLF6a9oNI47BrAbu8zs+M5MQeQsbz+V5ynd63bkSIeGgAuTrBjX2LuCYx7lQu0A2d+Pli1ejU0wHmw+fza3IPPSf57kESS2YZGVEq0vheUqCmQdNA75as1bQWWYRlhn+4CVy5A9CHuget/U/wHtfDlXTwAkeW7Kv6wX3MTGvB0lUuDmr8FUN8qvoM+xaPrGZHbIhds78O/VhFq5xGqYj4CchlJw88N7Iz8qr65BrFoiHcnE1d8rRxrSRuLGj9R0Lb0Qqufh6gv09tfmYmqLW5cOp9g4PgGx3WTXgRxTBxBpQSz538xIOr8EL4PcsZYfdOzj5dyhYqwB1YdESNI0CPkymJpHHqpOLICN9+4RhUwJnFrjl/Otr6GpcuIX/asTTB4IhoqYoT9kweeghvH+fRF0v6GAlL2/iR/5ATm7wDa+gdu3cFo7hXVPyNqmjl1GoSJXMojw3uZ/Od6P8SmbZgx96q4p9qanG2IuRV+s57nWTNMqqwerHsGf/6jJ/4ZEe+f0Wjeqd2/xAxs9a9tdsEg/SquVjU1sVBAf1aHMR/0/7DSCR3r1WdOn78qsurvNFnyWfanB8naoGcLF6W987pieNszaYB3gYjaZ65NGsjkxT1bOkEW6ITqmeAfypu4X/dMwWtUp5r2P1N27u7cf8ZCYwv3n7CQElZS9WyBPOq8t+X+HQ6oaDcPUZS+tyaDZYi2TDUrnCaZRP4deauvQziQeaT0H06vEA1k+vyewWj7vBzlvVL0np8FmDb189+bWy2N0O77mmi7X4eQs5QIr06StRdMNfH4a7TnFEBlk9ra8BRD5d7lXUa2sVPxff43ukMllZYlKO5QLQH7TPtTBs9cpD9dYW1dw78aiVGSyDGLG5xdrH13UDXKiZAEkEFo9KbUQhm1S+1oFB4Psc2Kh2X2uTCsE0I6DKf9KVYS2ai7oKlxP6fJ522jU7Hj5bEoLAILWQipcKFy7DIQhBIpIhuXqNS2tUiY5uUGepz2YtRPM+gDuF/+FkD3I1q1sYzOJlKnCGyZMgiSRBNbMNT0JZZnry8Szk7GE83maWwCksCKPgmXlqnJyNBxCQs8VlBD+oLZ13Ys+s9BwQLQXykUssWborSV6gr8JG1xDwp8sRCTJzdNnXN4BoWtOGdJ9uhUW1KkyvnkEl3TGMKbQm7C3LDe/xgHzuUsMV3LRmjSVkx6pWAYdPs96qgn9jKyqBP4J7Dh5/0SIzAIcDKNus4kdVqN+bp2qj/7cMwtZ0WfY2FVqktzOKctgtwck+c2ZwHJ8HLv4J02Vkn0ah1+kzO5ZFIU5VSmaK+U57lWf4ibybX0KmpYtGzsTAClBEAWyb3JQAqZDAEUz7QuMWFi2jGfrkf7uK1a/1GveWcvCfIG+ZYKYhGsnc4ezme/lGrpGc6RCV4DGivU5DXZUdS99ApjGF9RM5M9piOVJKX93JcZIwcGQaQKeZIHY4P/eP4uOfomK8pIGx4jSAA7+YgUzu48xlLFew2F9KZ9ksQf5u2J4HakyUOZ0lM/AlE7TVvlMOroBafVwL2sZa19ufoMvgJxYBfW0ia7gdtUHFWazQnbWtSnvcqPkiosO+XAkr0nRvOTpIkwGJiKuyqfE8vrwJz2wqVa9u4aSRD/iSLR7+pRfL/K65VYxObeXD2pZ0TUxjBMv0m5lAyGxTGPRUQFAXYawz28Igd1sWJ0hYJ3movwJhNd00vyYyaPxOyDKllLre78QKPPUP2aIIS0wL2XnBG7vNNwgfJ5sGjGV/R1sv1QPp9MJCMPjOugxcJG3mmP1ZF6Nq85Uq9u117QTYkMcgBgPx9x2O6J42fqPHUZ3J8N5LuJrQOjDUudqQmKzGq1Zmus7b4voIfyi1L55LPkH4FyBExk2FfETiaywDPIc8ONxUL3GsTbrMnsi87lthDG8Ka2WIGld48X1nF6WKE7J9HnlyHSl0u182gAEzeSGHNXoYwxLqlf2jkhIUGxd+pJxeLcEGHaw29JeQJkwngotuyXNlzEWJp773xYkMDA3VOuY5cxlASKHBFzJxkZlYFWZ4+dEEha+TYFQSIK3S3g3SBY1aKP6GFcUXcas+8tTQAZRFEgGEUHRzv/pUPbc5L/zyQFJgUFsNvrd72R4farwcl4Y4cMv+Xo+3dX8odOgX74bbJ2EdGuT2SwdPyao9AzdLroy8oV4vLslxdSudvxuQVrd7s1BFoID25I0cKcbpXR/0kDHpfN317FPm7oQxH0KgUFzr4cNvcgg9FpZ/YoJ1GOOZRAJM/EjYNoTPOozDbaEEDD6VQUoonCkJqEeTMJYPYaABo8p0LfJixCNRkyMjmHd7YR7AJno8kXHVW+AJh/O+Jl2DeuTXIJ7aQK3QV+gip79lJw9HfTmF08UhV2OXKrPeWHqI5ms2+2/YmTe6kwrTrENM0youSLNA8YDjODclK2zjLPg8AI9HDUrxE63qR1qPQds1PNojKo7JKA3JRICxZW/BaVlBCHSYeOmrIBfNu/RVKxl62V2ezfAonOWJVAk3dzQmArcDg44SLHzFpyFUYwKXRoX4qdcRXwSzPNdszElEd5PUlHnNFZuVqDFRXys8mAx3K15eNFS4hsYRAMDYnOLsV6k8WaSpKZ7xmG4a6CAWUiqFuVkmzAeWcspBksh0LpkCMccPtkwflGY6tYwrEbwvClZFvs1wRFIkFhjm0nziGJc9+38iwyh10teFPSMXn9gyARPoGyQmBksjksNo7Yep7ThbEx5bgnfGUlUXONpXksuWoaRbT4RDmzNZmutS0DogolHVLDRKAMZZuztrPIN5Mdk7U0NiGCI/25zf4Ji/p59tBuScOxTk4jrHD6ppMT0B8SumBI99uiaGOyaU5hG1dQYAWT5mmBzs4LN8USZ2PJ0iMUARqSVGIs36sXwO26mlb79zJTlQxrA672J1ImzXoeNmQxvY1eJlV6LQNh0l/25T6OKPrJGfyTiSM81w0G/NDr8VFa87DuKt/6nROhCr4C6M1QZisOV9dU0MOksn1+6qbOx7dfRc37Oi1JExTbKdR5NQn2oqMx4+UVNfF41X7JyTTSmhz3S0x727GRWMJqlEBxOuS70tbgEmRm6d5cVrTGv1PH35hXkI60Bw0qlKX6tCf6ukEqRfRbZ2shtolGmWvvz2vjYDVU6SxqhIZbFwaAKBEj7LwAsQVGVoB2o9ql+Far1kDqEn+f97Wiv3wgxzYHxJRuB/kr2+JSj/c+vnBPjuD2nINTUAAoUsrTTe8UADGmORyLOWqOHUe5UJkfyZY+MbLiUGpfBLc3V+5V7tUelzbhSz5qxVeEpQRr0NNBgUScrSeAtumlTihpOzqqMMd6aD5nIhlc0VywXpF/WcEDzzWFsTp9IkHUccUl4IfjsY94n0VSTeUCjW6X8FLUYJ5pK/9X/Fc/8PRtOB0SWMy/Qi8cHB6EulfJyy/LbaOYTn6KgMwgzjXTAotZ0JLtoBeQRT91d7f5RiIOjPJ2n0wPwyQobKXqtFnc15wakM6znnFQ+O2TTaF+YfbELg1eU8iA+9Ugczu1FygzRwg4WxCkxU+wHSTq3mXSznpBlfdAkRKJqDmGUoOUtrClmWlr6WxYBGDRjeuhPtBHZsD8DizeaqvCRkA/goG/qkZbR3+Q8+67IDd2OpdYCD6C1zR7nPO67v5Y3yqUUpH5pfWfZ4/wisGz1QtYUETSZGft2WHAp3+5W01cZ/f0+lsDI1FY/ITh0JKmzY4Q83UWtTX4pV7gm6XVgSXqgzUK6IqqoyOxeZ2WrOgXpfcKJnz9xz5h4a3RlV7vgHClw0pe9+D8aaN2rk3QX07OuMGSaa8O4lICGUQS6Y56CSChaVZv0QjOquUxeD3W7yT6OcWViCJBt0AgaQCs0BQJP8g6y1XXGNRHo4SqgvPZsrxJuuhY8soqIHVrOXcYFBpEmy4fDiQG13PCmn0iUZ8mE9W20dyHq8H6ctE5eHPlS4u9njhTQL4cHCsA/pFOrIxujOWTSsTd5dQCVZ3actgjfYPjD3lSWE/m3Xz8DUK0wiZ1qrlN03EOuS/hBWk1V8ZjWjuAoE9LP8q25aUHxfafe+26uXCrvxw5g4j+Ytwst2+Um7G+8vKLNSSacWsO9yXw4891GWX6D5/UlF0naF2yS87wJ91P6Mvxe2LOBfdn5IBxZio2BmXIFUyCnlS2j5Ic0Ld9g4jIT/7urGVaZp/OuVNjnMnjdFjbFbNPYtjsYwVAWxcT5aHXkoks6wPFjScXttS6DEHxdayIzKAFPOl5x2fr4vH1vtrwXiTEMqRTUwafePbdStdeZ84t+WZnA77LZBBMPnGFozCHFmLnuVYeOxtfBudUBv06l2EELTrv71eslauVP/26kaZ2JQI1J8uZ1WBviUqgv1YGk5dheIO4QYSfQSuebrXdTSA6jEQ49b9kIy9z4f40Xl8hYzllo9DtEocZfks4VrhNJjfBZPW/VRf1jXajwy5LdMyTHfkGVQMDXPDtxejzmmkcWVmIb3ha37TwQey105yZws4ltO5Vd9NSF1AUShOK4iZDFpFDojZCazFei9pobj1fvb+dtMj+0DC/f0NKzAL9w6nMtIlzcRwNTrltIQ+KAdYfAayZ12nzd8SufBwrmQA9ma/B4h3JsSqCOTONmzSQmlM3KPZHAPsj1UmA9aF4f3z0QXOnzNIZKxkRLoBR2dk4E4JJ32MdhNgG1U3roLuWU6zfIamd/yvtT3xED+OuH994iM3Q5dqceuz86I5IgqWKywVgU088uEDd9yvj4pQioft3XkfK0kg9j3UJUc36b+HWXwz9f52+pLVhBk8xfd/p0EQs6OL4XEu70+M5AZtFE8mU1mDHzC33zV7HPrbl/XH88FH59UOlW5mbJIBWACVtpKe73ZmUqUabgUHsZEEmRwrMk7UMnkUBipAoMqynkLnevzFAGyj/fB1HuuVO6st9h0BFvGQIdOwtUcy3yaH0bXxbOqun/+wyUBcypsoZp8gWAShiP/2sxVsTzCjG0BVqyynGIygd+auG8lytoGYieSXV6w30kE7T22vgkTuUQxfUALzo/QjqV+VAZ8QcVrL1BO618hyA/PAl5jFWJRc0ehHdtwDstWviFFc3di6qJpW6N4LaxMSdUJwCpkd0p5KSYdQf092rmDZd7KA+R5pwHrilNQWctMWYN2i4hH4LzjG1S80DBi3kL2X+xPMLYTC8MGn1Nkz6u8ng/egthKtRaTgvyMfsGzhuelElKxDRN793/txHyOjHY+awkggmPkac5nWgQxsbqdB1Atnkep0NyO1XdMPTfhWQ51HllRCyiy6YCIkpN5DLked6jp/9/Ib3emej2YLk9o8QDgcJcmOYNFbmiKbAnY9IZhMnfX2g4/NHAGn3e417gr5NRmFNkb+qNPLERO+VC2tCIHHUvSFcUAgPFKo3okq168r8P6FXDJOR1QrJyAn3csEA+hwSWZqNIVXK7ff8J9o4isdneUdGlboTTAJ9MHpb3HcH2ev1nVuW9wUmIWqXyr7LC6HMST0MOYmO6N/00k/nhsmCkPB0q6/oz325FCIE6e0/1rZ7ppAUicW6X91ARpC+rxlRmjOZHAVCiL/K2zP5F77kKDu0GBeoLEw1RXuGlVT96l25U/0bJrfwm8kUhFJXflewxAWriIgp1tGxXUscMcj/V6lDMB9QTv/Ko1fkJUH3r071f+fv4p3BnRgD2RlSyLCzN3i6aKrGsGR364HqpgTWYX4gYZ+wHQv+kPb76/8a/V47DKs43+DQwe0CMcrKRSXb7gbb7oo7ZLash72KwgjZoEkqNOYvidxJeJsazilQbpNhDfNy8gvbzmu0OAbqaTgXJwDsj4sFH714n/K789S+VyhrZOqkp9H+5sGtX7tZbhxcMv1BxMvX4v9+SNEdiAXpIFU1EGRDrUtVUO8NfRN6P4ytXXFChQBYDpksQnbm0hXFnn8uEuJBGNjl35Hd7meiioSC3638vmeksa8fW97yFLpPGz51fwWqZHtFBg8mLMlMB0vWfDQxEgZVpj1YmobqgWvdqyzpE6xdvxPhy2q0zL2KcnRpLqrnntqMmamo1oc8Z/o50/+TmB52lhwrifNdknpBeOYzqEpXR0LMA2QYcRRnlQOCg5U3niHitvQJK8AhJybbXDsyBkaRUP8M2aYvVOtXEbWrGMS+7qMTUfHPWG1Gl4fxjhRJ/l9lnUFPWFsdczJvsOjOP87V2uFe5Yp8jBKJnvwXW5/M2udD7zr6jOlPUKrP6m8+t63nTD9n+r8f06kTqRy7CeJQKjTbLC1LL3bqqzSbXnrtQ7iuk730PH6+CxAU+4zzzkrJeDXuPvP3XWi7fUZjn1HJHBYi3GPtLazAeILN6/ivKQTrEWaGw8C5jr57/emA0g1Lyqb7NbKjk5an+ObuWsDr05SnovBSXcqpvfd80PNB/6KDWhFFwsV7FWDLlHgwHoKf/mkVHIf529yefxzI8yucKpjA2U1KRrEwr1OdQg4a8HvqeaoLriw+XA2Sj7v28iduaoxzrRzbwM4H0KcxbfVZV8lgzsOMl1dRB5iMp74aud4ZAUfTJnplfeUAhDEPM7MkNpT2OMMSz6MKu772NJr2O7GcJVFvt8l1w8MMh0vsz+Io3a6tRlKx42bAem9uminxfq70d5N0TPeXfw5yzPcf4ZObyJRc9u+vCyAxF/EJT0Mo0MsVx+tyfyebe9WRxOeDng/6nzEozZX2rSKHdUBzY9b2/Fb/c5LnJM9JnpM8J3lO8pzkOclzkuckz0mekzwneU7ynOS/jKTe9bLywLk1O1BByHefbkwGsx7fFrseLI89W7TW9n3ligj/p5NZrEoI0cDfyIj6LnTtpMr8d685/+c/Sr9kQOFwK8c2vdF18Bk6/T/pzW03oXQvVBnGMfU1QKxdEJb5Jtxys8H1LGSi6yG7+Di/RD+4H9IPZche4OZB2bYDN5dVfRtln7fJHLakzIPMrCxQFnzUyOyWE7sbZ+5BlYls3fkGmm2IFgiYquPL++R0sJ+LOG5wFWf+p7P4M6MpqQ18XgK+dydTyJw+XtytmVwDcGSOFkxYu2PB+8C39lN4KfioPMMAmTB7JHfogevDMXD8o1fh+YPDDtfXY1Q9ATTW3I8rCY93U/THqUS7SQIx0ubvBEiPD+mM6yRJsJZzsubsTgZ+OgPVdoxl65dJKtgxM3I8RlLosMg4pmypWOe4NcojXizF32vhOTE57qe7eNMyr79bZ771EngPYWQnMy53OLpbM42HALVOuZj0buyImIde5UUiTBQTJgqi6oPghVNNPOlsC+kitjDm5vxpgOm0Gi6RyD8aQ9M+B9H0NGsPDYef6r0QTgj+hUeY4mX51qE7rN8NjxfIr+NSUqN60+QKReZGsaQbzyI3qhWIPpsyI4ISjMqD+5nLHzI1UI9Y8gtOxUWNveIbH6V914SkRteB5y6pQgvPyOQW3HVhY7FQtb3qW5U8IqGo2j3OtLVrb27VJVKq+OXzyMeBvEsjkjVG3qhCz/ZdoT/GJVVgsdHL038Wag7ChOHRBBF3TySdwijWusvciwVIuP3xSsfxiDKPMHyJrwWsA5IorXQKGYuLhvzcHyEvf1gclTEsX/hKiOnoTZUosnA/fmqnOHNuPUci5hHcocrTXPK8X+Su9LeSSg+GaUlCrK7wur1T8MYFuOQFDMxP1NLrGVHEdS+SRwLZfiFv0mlV5ZJWAgpl9o6Yw48pcFUnJD4nlbpM4/QaWmf4GP6AprBnYUG8qcOnAaKc2mvQBh9sHaqwmgxsOzsOqlxdMlDXfmyD6EISuIZ+JjszKuNUcaJNWlKNjjYrFIZDnnJzV5tIZR49lT8o6U6R8aolaj9ZygEZeWV1gczJvN87BjalfjjqSxXeCXXldaunnuqACW+q0NcOjKaTdf5TYh4xqUi4zbtmf+7Q3YJPjvDbzgtKKtEHOXkoRf/hUaJn5MrETo1TKU9mzFLlEZR5fDXghwKZ6xM6x0SO+bhLZt9NTsYbnI4jC4a81PrRBKsGGHmQssKUPVZBP3saRAz72JAH0l3TyZWCbKwpDzM+LecNIpz/BCnM8lgOwmorxw63MT5SayZGzN5MtSV8tgBl6DdVr8RPqBa++OB6gbSG16nCOyHCviy2wOqz9udSToPqjSucJl4Ptk3GU4gtQ80qvUs0kf2XYPsP1ihfVaBPpGR1wVDKAYAoZXUIJv2OL7FWeYTbrCXfclcv+6b4tAi9nKMtPCv7Fpie/n6vZmfRBDCG/AjEKd1+HFsxIsp5u7etjdVXcCxZxY4pxQJM7aw+BLahSAg3nYczzToKxzrRYbPYBgC2vdjRuAW8MVkFm+oKCp0Krmvva0dAXtoptix3fQALbuInXrYWLq+9bE52IdaMWzGWUW1O9r3dj431KuF+hjlrIK9YKY+9J2m3yO1j6CrACjLwWKkgJKhUoNvE184pIDFbYvqzOxWaUc91+jlr+9Y3x42dBYVOk86hIaKix5qOlTTmHcRDYjyuud49Gcgziw0CMSgSMtdEToGXtaJsxYxFTZ4xnuWdqRegfmM0EYZVFLxIpxdeWTSXH6yrS8S0DI/TAd9cVdQu5ylM+hnddauXXkK0SWSzSLoit0yHHMgGiOOlCnbOYUIK/F4deJVz7kjsJpMnBeVDBgJiYSLeaclGZhSNw2JZo2JmwlAiWjml9fC2cTRwRKFRb8H8YSXdTCAB1172/VKc+ybkLnuKqaRujL3l1HUjg3jWt9vLO1Yg4Krlkg8W4CXpmkp0ni1FLrSd8S1utz2LqxJtKW6vA84pRPlh5yGoE8azkI5xnVZ5x0Ab5MZvKH1NG1ov4u3LrRB+EhE6LhoRtAY6othBFKVo5KhJeZdEPYoDtzwwg+xrSm2WyBVVt042sAF6IjnGy1ivdg+7CQ53Jo8brJkHCWp1ILFxAbHd3g7kcROzh7iZvHpbw4IdfmBXMez1Vn1v5kUg+73lQsUwt59pBaXG9GhfL0J8v0tgOewTv+swOCmkdbepeVjXXlwPDnABVoPDyTPDVlTJdfy23eAZKxPj3qnenocjtILzeN2SGEPE0McTL/olG2zh1EvlJ/Myun0cvE/OndxanGkg8uudvLHtdxPkOtUTjK4SrWscxk2ADF+L08kXrG+dUcu4WmvoDqWmlVMaqkFgQ118CgdPIh7NuOojykku/Q5xIMVRPrNHrEx1Coccmr9A9opE4Px4BgmtK/9KNQju47z0bfXr+cfFRvlbjo/qggBlEH5Viz348MKi7kklggb4xkXn7CG+S14dUbMYJi6am3szL1kPA08mkZaB4n17FII1QdCUqwzQTO2nETMlyM9LIQ0lax5XE/7MaN8d4MwWCAGPEvDH0S0YehL5PGJktwD5dVD0z/1eCxyguxxWmkOvqqulttu/OMQfzjmc6/Owr17D22sgnizLMc3vPBUrNvywYOhFjVyFmHF+IXJEHBB+r5o+v2jfZ1SikNbc/XLAXS/oiOeG/ctvWS8+0okOyae9psrKRPd8XzhK6Mvcb5Q0ZdYtamkDuRA3YgpHeUdSAMirNNIN62lDMpt1bDPGTlR7dE4F1ZNrz7wGgl8lQ+zz4mBnEILZnAah8rHeDrbeFsdb78Qnw3kPX+lUWbJvgN9FhdgRTg+s+Uc237XLyx23rtIU2MFm8BPTcr04fp5IZZbcwMUoPfVFwDslAQ9IAyibcuDnkly5V6mpeWi+yWDg7CL4LKowoISMsJ5LhcXL0SAYXEq/bs1Q3tVpAlZzlUZ2sRCXeYB2NrBIeB6Fk/skOsxwh1oNBMGvhJlcz52p1WPtzN258FvGgzKyfE/nZJ0mQ85bpsvIxS7Gi2tic4HgibYHvRyP3hc0gTjjBoPhic7HztKsqSZl+fD7Sf7DBRMkLbLXwGkndB9qxaVPVBMvd+4wRBx2ku6Qyw+B/UGj6RO+jj1Z9A7ffEl8C/apuaHXie5b62jmupyRq0tYEhAP40yAig/YkhixI9rb6QIHRi+H2DXST7BD+XjrkTqp0enu0E0QpIm8EwZw/FhPh3einBXifn0GZy5DQTvqcb4lpuXTCV/ICSp3nqJDXh2RPGhLISFzLkOJH2jXi5UIF4aBAL1O9LO6Gm0CeniF6E09yjd1OVkg8Izh9VN+H0/0St41mJxF+CpXsaYG7IB7lBfPawEObcOCiYpd3zasAuk7OJYOCfG9ZWGCZYl4zkiMweYpcLx6YvB+uaYJOK6QNHIeMp+E5ZMFLJlKVyH1W0AWfUVxn3m1PWsx1PW5KtoaB5DWfatla/i46CYzzh51E1dY1MHCW7FbgmWp2A53onwa8WJUgsF0yIluj/wIEexM9FhLfmh6EADQdYR+VrQDBoMMfTISb78KloaCOXmr8cW4wLGMH8w4Z6/wqim2SJeXExTb242aIVpQjukjMBjcroc49IkQIxqS6HG0kv3piLykXkMZvsIG+Bc/8nx9v52xh80r0uZ9TtLZEkZFexaKhqSctvFr9KCd4uFFG8/yp1Xkig2LOfubxViJ7pMepH3rKvuMrkcwFcpf/oQa6jclXAFTLxENDLvY0NxW5p9epjZsLmsNZJytHbR/S9QGSzHRQujWKW2M2CjIdFY8ULtGMt+xN+uviIn8AlvZ0joBfcUQHlVPT1rUvqGYOF+soGXOXTVHLeRgMm7MX6F8tKdI+JXrkY0VL6Qf6Dp0lWGsgZhrFIZwvPgaz+egLLh1Lx4SpCg/awK8LACkxWOj4/GQ2dhlC3Y3vmbRJdZkeUfsz7U9qbYCqPk/WPV9sIO0ky7xzhPTbPcBhwFOhIuEggMrCll7DbYcH2cohV5ZsNXiPb9VWi7/mdroLBeq7Gwhej/eo6x+eErsajN06OM+Tk5VsRJ93qPG4iZWJnY1pJ0grf+IHFbPhmchuMSLOrCTqzFXY1PJXsjh6Lkr5nlngJ4aqIXYJnVyTiBUedsZlxhlDs8Bp60COOBvnAWlwsT7mqCqJahWyL2UNd5z+TUqiyJUl3fsgOyscfIUh9e1WCCD7COYP9aT8U6JpSNKGhwVjRHmr78LDR8b2k0z9SLpsVWGU0MmikMHh9nuoWwJET9kP7BPiexTu2v8ULMoex9nAweeJa8mzr5hrDLu7dSsW2gFcGMBnzRA9FPv2eP4KjmMn1s/PPMegdxAthxq9YsU5e6FYFbby2mm8gb4/Ffwt17q+4BeMXzA+G/Wt+30kuJ58oEZfSiRXLzY9PiZd7yJugltqY+GNBvWUC+i1dV6X053lv5vlrsUNsaWl8tWRms2FPc9CiPqwxiMs+rxUDHe1UMeZ0WdRpARyuokMYwnxe1aqV1blbSySrtH9G7By7yojg1daU6tWLuzCCnkSseMzNahBkz2pcW4GtHPitFx235ek9VxMMXMI/rErqii/OKMg2Ni1wvJDQv2pWtJThhd+CLqhf9DT5zH1lfp/rDYFJ8q0WcyOueOYNcsXI3o5ppaXC+QKr5a+A6a8g0f5TDdTqSKF2erOVYxWTCxy9lbOg7AXlvojv+SNujbCcZc1hCMHYkMtvlTrP/C1PtPrQAlja9sbzcTZ15tKvEYTo5xnd/xXty79Hc+/OLfAVBLAwQUAAIACADkeX9M1kUrKU0AAABrAAAAGwAAAHVuaXZlcnNhbC91bml2ZXJzYWwucG5nLnhtbLOxr8jNUShLLSrOzM+zVTLUM1Cyt+PlsikoSi3LTC1XqACKAQUhQEmh0lbJxAjBLc9MKckAqjAwNkMIZqRmpmeU2CqZm5vDBfWBZgIAUEsBAgAAFAACAAgARJRXRyO0Tvv7AgAAsAgAABQAAAAAAAAAAQAAAAAAAAAAAHVuaXZlcnNhbC9wbGF5ZXIueG1sUEsBAgAAFAACAAgA5Hl/THu0zkY6KwAArFYAABcAAAAAAAAAAAAAAAAALQMAAHVuaXZlcnNhbC91bml2ZXJzYWwucG5nUEsBAgAAFAACAAgA5Hl/TNZFKylNAAAAawAAABsAAAAAAAAAAQAAAAAAnC4AAHVuaXZlcnNhbC91bml2ZXJzYWwucG5nLnhtbFBLBQYAAAAAAwADANAAAAAiLwAAAAA="/>
  <p:tag name="ISPRING_PRESENTATION_TITLE" val="物联网"/>
</p:tagLst>
</file>

<file path=ppt/theme/theme1.xml><?xml version="1.0" encoding="utf-8"?>
<a:theme xmlns:a="http://schemas.openxmlformats.org/drawingml/2006/main" name="1_Office 主题">
  <a:themeElements>
    <a:clrScheme name="自定义 5">
      <a:dk1>
        <a:sysClr val="windowText" lastClr="000000"/>
      </a:dk1>
      <a:lt1>
        <a:sysClr val="window" lastClr="FFFFFF"/>
      </a:lt1>
      <a:dk2>
        <a:srgbClr val="C00000"/>
      </a:dk2>
      <a:lt2>
        <a:srgbClr val="EEECE1"/>
      </a:lt2>
      <a:accent1>
        <a:srgbClr val="FFC0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badi MT" panose="020F0302020204030204"/>
        <a:ea typeface="方正正纤黑简体"/>
        <a:cs typeface=""/>
      </a:majorFont>
      <a:minorFont>
        <a:latin typeface="Abadi MT" panose="020F0502020204030204"/>
        <a:ea typeface="方正正纤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4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1819</Words>
  <Application>Microsoft Office PowerPoint</Application>
  <PresentationFormat>宽屏</PresentationFormat>
  <Paragraphs>414</Paragraphs>
  <Slides>52</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52</vt:i4>
      </vt:variant>
    </vt:vector>
  </HeadingPairs>
  <TitlesOfParts>
    <vt:vector size="66" baseType="lpstr">
      <vt:lpstr>Abadi MT</vt:lpstr>
      <vt:lpstr>Arial Unicode MS</vt:lpstr>
      <vt:lpstr>等线</vt:lpstr>
      <vt:lpstr>等线 Light</vt:lpstr>
      <vt:lpstr>方正正纤黑简体</vt:lpstr>
      <vt:lpstr>微软雅黑</vt:lpstr>
      <vt:lpstr>Agency FB</vt:lpstr>
      <vt:lpstr>Arial</vt:lpstr>
      <vt:lpstr>Bell MT</vt:lpstr>
      <vt:lpstr>Calibri</vt:lpstr>
      <vt:lpstr>Impact</vt:lpstr>
      <vt:lpstr>tahoma</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Old Data Transmission Frame</vt:lpstr>
      <vt:lpstr>New Data Transmission Frame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daohangxitong.com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dc:title>
  <dc:creator>春秋视觉</dc:creator>
  <cp:lastModifiedBy>陈 宇航</cp:lastModifiedBy>
  <cp:revision>167</cp:revision>
  <dcterms:created xsi:type="dcterms:W3CDTF">2018-09-11T00:47:23Z</dcterms:created>
  <dcterms:modified xsi:type="dcterms:W3CDTF">2022-05-26T14:42:32Z</dcterms:modified>
</cp:coreProperties>
</file>